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71" r:id="rId4"/>
    <p:sldId id="272" r:id="rId5"/>
    <p:sldId id="268" r:id="rId6"/>
    <p:sldId id="258" r:id="rId7"/>
    <p:sldId id="269" r:id="rId8"/>
    <p:sldId id="270" r:id="rId9"/>
    <p:sldId id="264" r:id="rId10"/>
    <p:sldId id="265" r:id="rId11"/>
    <p:sldId id="267" r:id="rId12"/>
    <p:sldId id="273" r:id="rId13"/>
    <p:sldId id="275" r:id="rId14"/>
    <p:sldId id="266" r:id="rId15"/>
    <p:sldId id="260" r:id="rId16"/>
    <p:sldId id="263" r:id="rId17"/>
  </p:sldIdLst>
  <p:sldSz cx="14630400" cy="8229600"/>
  <p:notesSz cx="8229600" cy="14630400"/>
  <p:embeddedFontLst>
    <p:embeddedFont>
      <p:font typeface="Corben" panose="020B0604020202020204" charset="0"/>
      <p:regular r:id="rId19"/>
    </p:embeddedFont>
    <p:embeddedFont>
      <p:font typeface="Nobile"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9636" autoAdjust="0"/>
  </p:normalViewPr>
  <p:slideViewPr>
    <p:cSldViewPr snapToGrid="0" snapToObjects="1">
      <p:cViewPr varScale="1">
        <p:scale>
          <a:sx n="48" d="100"/>
          <a:sy n="48" d="100"/>
        </p:scale>
        <p:origin x="97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999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402074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029824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1/relationships/webextension" Target="../webextensions/webextension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1/relationships/webextension" Target="../webextensions/webextension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2294632"/>
            <a:ext cx="7556421" cy="978218"/>
          </a:xfrm>
          <a:prstGeom prst="rect">
            <a:avLst/>
          </a:prstGeom>
          <a:noFill/>
          <a:ln/>
        </p:spPr>
        <p:txBody>
          <a:bodyPr wrap="none" lIns="0" tIns="0" rIns="0" bIns="0" rtlCol="0" anchor="t"/>
          <a:lstStyle/>
          <a:p>
            <a:pPr marL="0" indent="0">
              <a:lnSpc>
                <a:spcPts val="7700"/>
              </a:lnSpc>
              <a:buNone/>
            </a:pPr>
            <a:r>
              <a:rPr lang="en-US" sz="6150" dirty="0">
                <a:solidFill>
                  <a:srgbClr val="1B1B27"/>
                </a:solidFill>
                <a:latin typeface="Corben" pitchFamily="34" charset="0"/>
                <a:ea typeface="Corben" pitchFamily="34" charset="-122"/>
                <a:cs typeface="Corben" pitchFamily="34" charset="-120"/>
              </a:rPr>
              <a:t>Banking Analysis</a:t>
            </a:r>
            <a:endParaRPr lang="en-US" sz="6150" dirty="0"/>
          </a:p>
        </p:txBody>
      </p:sp>
      <p:sp>
        <p:nvSpPr>
          <p:cNvPr id="4" name="Text 1"/>
          <p:cNvSpPr/>
          <p:nvPr/>
        </p:nvSpPr>
        <p:spPr>
          <a:xfrm>
            <a:off x="793790" y="390358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banking and financial services, specifically focusing on loan management and customer financial transactions. It covers various aspects of lending, including different types of loans (e.g., Personal, Auto, Education), loan amounts, interest rates, and customer behavior.</a:t>
            </a:r>
            <a:endParaRPr lang="en-US" sz="1750" dirty="0"/>
          </a:p>
        </p:txBody>
      </p:sp>
      <p:sp>
        <p:nvSpPr>
          <p:cNvPr id="5" name="Shape 2"/>
          <p:cNvSpPr/>
          <p:nvPr/>
        </p:nvSpPr>
        <p:spPr>
          <a:xfrm>
            <a:off x="793790" y="5264348"/>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6" name="Image 0" descr="preencoded.png">
            <a:extLst>
              <a:ext uri="{FF2B5EF4-FFF2-40B4-BE49-F238E27FC236}">
                <a16:creationId xmlns:a16="http://schemas.microsoft.com/office/drawing/2014/main" id="{C878DC40-6B12-587D-47E5-F6DB0AF72D76}"/>
              </a:ext>
            </a:extLst>
          </p:cNvPr>
          <p:cNvPicPr>
            <a:picLocks noChangeAspect="1"/>
          </p:cNvPicPr>
          <p:nvPr/>
        </p:nvPicPr>
        <p:blipFill>
          <a:blip r:embed="rId3"/>
          <a:stretch>
            <a:fillRect/>
          </a:stretch>
        </p:blipFill>
        <p:spPr>
          <a:xfrm>
            <a:off x="8940800" y="0"/>
            <a:ext cx="5651421" cy="8229600"/>
          </a:xfrm>
          <a:prstGeom prst="rect">
            <a:avLst/>
          </a:prstGeom>
        </p:spPr>
      </p:pic>
      <p:sp>
        <p:nvSpPr>
          <p:cNvPr id="2" name="TextBox 1">
            <a:extLst>
              <a:ext uri="{FF2B5EF4-FFF2-40B4-BE49-F238E27FC236}">
                <a16:creationId xmlns:a16="http://schemas.microsoft.com/office/drawing/2014/main" id="{83BC6B18-208E-DAB3-9CF8-7A8EAFEC5DD5}"/>
              </a:ext>
            </a:extLst>
          </p:cNvPr>
          <p:cNvSpPr txBox="1"/>
          <p:nvPr/>
        </p:nvSpPr>
        <p:spPr>
          <a:xfrm>
            <a:off x="109094" y="39447"/>
            <a:ext cx="7462314" cy="1384995"/>
          </a:xfrm>
          <a:prstGeom prst="rect">
            <a:avLst/>
          </a:prstGeom>
          <a:noFill/>
        </p:spPr>
        <p:txBody>
          <a:bodyPr wrap="square" rtlCol="0">
            <a:spAutoFit/>
          </a:bodyPr>
          <a:lstStyle/>
          <a:p>
            <a:r>
              <a:rPr lang="en-US" sz="2800" b="1" dirty="0">
                <a:latin typeface="+mj-lt"/>
              </a:rPr>
              <a:t>Conducted By :</a:t>
            </a:r>
          </a:p>
          <a:p>
            <a:endParaRPr lang="en-US" sz="2800" b="1" dirty="0">
              <a:latin typeface="+mj-lt"/>
            </a:endParaRPr>
          </a:p>
          <a:p>
            <a:r>
              <a:rPr lang="en-US" sz="2800" b="1" dirty="0">
                <a:latin typeface="+mj-lt"/>
              </a:rPr>
              <a:t>Mohamed Zakarya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DFAACE80-6252-9E52-AE5D-29B2CC1FCC99}"/>
                  </a:ext>
                </a:extLst>
              </p:cNvPr>
              <p:cNvGraphicFramePr>
                <a:graphicFrameLocks noGrp="1"/>
              </p:cNvGraphicFramePr>
              <p:nvPr>
                <p:extLst>
                  <p:ext uri="{D42A27DB-BD31-4B8C-83A1-F6EECF244321}">
                    <p14:modId xmlns:p14="http://schemas.microsoft.com/office/powerpoint/2010/main" val="2960311077"/>
                  </p:ext>
                </p:extLst>
              </p:nvPr>
            </p:nvGraphicFramePr>
            <p:xfrm>
              <a:off x="177800" y="152400"/>
              <a:ext cx="14287500" cy="79883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DFAACE80-6252-9E52-AE5D-29B2CC1FCC99}"/>
                  </a:ext>
                </a:extLst>
              </p:cNvPr>
              <p:cNvPicPr>
                <a:picLocks noGrp="1" noRot="1" noChangeAspect="1" noMove="1" noResize="1" noEditPoints="1" noAdjustHandles="1" noChangeArrowheads="1" noChangeShapeType="1"/>
              </p:cNvPicPr>
              <p:nvPr/>
            </p:nvPicPr>
            <p:blipFill>
              <a:blip r:embed="rId3"/>
              <a:stretch>
                <a:fillRect/>
              </a:stretch>
            </p:blipFill>
            <p:spPr>
              <a:xfrm>
                <a:off x="177800" y="152400"/>
                <a:ext cx="14287500" cy="7988300"/>
              </a:xfrm>
              <a:prstGeom prst="rect">
                <a:avLst/>
              </a:prstGeom>
            </p:spPr>
          </p:pic>
        </mc:Fallback>
      </mc:AlternateContent>
    </p:spTree>
    <p:extLst>
      <p:ext uri="{BB962C8B-B14F-4D97-AF65-F5344CB8AC3E}">
        <p14:creationId xmlns:p14="http://schemas.microsoft.com/office/powerpoint/2010/main" val="2749070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28C980BC-3D85-4BA8-5886-65726C2E8589}"/>
                  </a:ext>
                </a:extLst>
              </p:cNvPr>
              <p:cNvGraphicFramePr>
                <a:graphicFrameLocks noGrp="1"/>
              </p:cNvGraphicFramePr>
              <p:nvPr>
                <p:extLst>
                  <p:ext uri="{D42A27DB-BD31-4B8C-83A1-F6EECF244321}">
                    <p14:modId xmlns:p14="http://schemas.microsoft.com/office/powerpoint/2010/main" val="2978522367"/>
                  </p:ext>
                </p:extLst>
              </p:nvPr>
            </p:nvGraphicFramePr>
            <p:xfrm>
              <a:off x="141348" y="114300"/>
              <a:ext cx="14311251" cy="79628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28C980BC-3D85-4BA8-5886-65726C2E8589}"/>
                  </a:ext>
                </a:extLst>
              </p:cNvPr>
              <p:cNvPicPr>
                <a:picLocks noGrp="1" noRot="1" noChangeAspect="1" noMove="1" noResize="1" noEditPoints="1" noAdjustHandles="1" noChangeArrowheads="1" noChangeShapeType="1"/>
              </p:cNvPicPr>
              <p:nvPr/>
            </p:nvPicPr>
            <p:blipFill>
              <a:blip r:embed="rId3"/>
              <a:stretch>
                <a:fillRect/>
              </a:stretch>
            </p:blipFill>
            <p:spPr>
              <a:xfrm>
                <a:off x="141348" y="114300"/>
                <a:ext cx="14311251" cy="7962899"/>
              </a:xfrm>
              <a:prstGeom prst="rect">
                <a:avLst/>
              </a:prstGeom>
            </p:spPr>
          </p:pic>
        </mc:Fallback>
      </mc:AlternateContent>
    </p:spTree>
    <p:extLst>
      <p:ext uri="{BB962C8B-B14F-4D97-AF65-F5344CB8AC3E}">
        <p14:creationId xmlns:p14="http://schemas.microsoft.com/office/powerpoint/2010/main" val="698543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D424C6A-DD7F-444A-EFA2-F055661D13D6}"/>
              </a:ext>
            </a:extLst>
          </p:cNvPr>
          <p:cNvSpPr txBox="1"/>
          <p:nvPr/>
        </p:nvSpPr>
        <p:spPr>
          <a:xfrm>
            <a:off x="508000" y="203753"/>
            <a:ext cx="7315200" cy="476990"/>
          </a:xfrm>
          <a:prstGeom prst="rect">
            <a:avLst/>
          </a:prstGeom>
          <a:noFill/>
        </p:spPr>
        <p:txBody>
          <a:bodyPr wrap="square">
            <a:spAutoFit/>
          </a:bodyPr>
          <a:lstStyle/>
          <a:p>
            <a:pPr marL="0" marR="0">
              <a:lnSpc>
                <a:spcPts val="2850"/>
              </a:lnSpc>
              <a:spcBef>
                <a:spcPts val="2250"/>
              </a:spcBef>
              <a:spcAft>
                <a:spcPts val="1800"/>
              </a:spcAft>
            </a:pPr>
            <a:r>
              <a:rPr lang="en-US" sz="3200" b="1" kern="0" dirty="0">
                <a:solidFill>
                  <a:srgbClr val="1D1D1D"/>
                </a:solidFill>
                <a:effectLst/>
                <a:latin typeface="Cera Pro"/>
                <a:ea typeface="Times New Roman" panose="02020603050405020304" pitchFamily="18" charset="0"/>
                <a:cs typeface="Times New Roman" panose="02020603050405020304" pitchFamily="18" charset="0"/>
              </a:rPr>
              <a:t>What is RFM in Marketing?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8B1E46B-6AA3-F6EC-7F28-2B89C3132AEF}"/>
              </a:ext>
            </a:extLst>
          </p:cNvPr>
          <p:cNvSpPr txBox="1"/>
          <p:nvPr/>
        </p:nvSpPr>
        <p:spPr>
          <a:xfrm>
            <a:off x="508000" y="1453526"/>
            <a:ext cx="7315200" cy="5322547"/>
          </a:xfrm>
          <a:prstGeom prst="rect">
            <a:avLst/>
          </a:prstGeom>
          <a:noFill/>
        </p:spPr>
        <p:txBody>
          <a:bodyPr wrap="square">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solidFill>
                  <a:srgbClr val="1D1D1D"/>
                </a:solidFill>
                <a:effectLst/>
                <a:latin typeface="Rubik"/>
                <a:ea typeface="Times New Roman" panose="02020603050405020304" pitchFamily="18" charset="0"/>
                <a:cs typeface="Times New Roman" panose="02020603050405020304" pitchFamily="18" charset="0"/>
              </a:rPr>
              <a:t>Recency</a:t>
            </a:r>
            <a:r>
              <a:rPr lang="en-US" sz="1800" kern="0" dirty="0">
                <a:solidFill>
                  <a:srgbClr val="1D1D1D"/>
                </a:solidFill>
                <a:effectLst/>
                <a:latin typeface="Rubik"/>
                <a:ea typeface="Times New Roman" panose="02020603050405020304" pitchFamily="18" charset="0"/>
                <a:cs typeface="Times New Roman" panose="02020603050405020304" pitchFamily="18" charset="0"/>
              </a:rPr>
              <a:t>: How much time has elapsed since a customer’s last activity or transaction with the brand? Activity is usually a purchase, although variations are sometimes used, e.g., the last visit to a website or use of a mobile app. In most cases, the more recently a customer has interacted or transacted with a brand, the more likely that customer will be responsive to communications from the brand. </a:t>
            </a:r>
            <a:endParaRPr lang="en-US" sz="1200" kern="100" dirty="0">
              <a:solidFill>
                <a:srgbClr val="1D1D1D"/>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solidFill>
                  <a:srgbClr val="1D1D1D"/>
                </a:solidFill>
                <a:effectLst/>
                <a:latin typeface="Rubik"/>
                <a:ea typeface="Times New Roman" panose="02020603050405020304" pitchFamily="18" charset="0"/>
                <a:cs typeface="Times New Roman" panose="02020603050405020304" pitchFamily="18" charset="0"/>
              </a:rPr>
              <a:t>Frequency</a:t>
            </a:r>
            <a:r>
              <a:rPr lang="en-US" sz="1800" kern="0" dirty="0">
                <a:solidFill>
                  <a:srgbClr val="1D1D1D"/>
                </a:solidFill>
                <a:effectLst/>
                <a:latin typeface="Rubik"/>
                <a:ea typeface="Times New Roman" panose="02020603050405020304" pitchFamily="18" charset="0"/>
                <a:cs typeface="Times New Roman" panose="02020603050405020304" pitchFamily="18" charset="0"/>
              </a:rPr>
              <a:t>: How often has a customer transacted or interacted with the brand during a particular period of time? Clearly, customers with frequent activities are more engaged, and probably more loyal, than customers who rarely do so. And one-time-only customers are in a class of their own. </a:t>
            </a:r>
            <a:endParaRPr lang="en-US" sz="1200" kern="100" dirty="0">
              <a:solidFill>
                <a:srgbClr val="1D1D1D"/>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0" dirty="0">
                <a:solidFill>
                  <a:srgbClr val="1D1D1D"/>
                </a:solidFill>
                <a:effectLst/>
                <a:latin typeface="Rubik"/>
                <a:ea typeface="Times New Roman" panose="02020603050405020304" pitchFamily="18" charset="0"/>
                <a:cs typeface="Times New Roman" panose="02020603050405020304" pitchFamily="18" charset="0"/>
              </a:rPr>
              <a:t>Monetary</a:t>
            </a:r>
            <a:r>
              <a:rPr lang="en-US" sz="1800" kern="0" dirty="0">
                <a:solidFill>
                  <a:srgbClr val="1D1D1D"/>
                </a:solidFill>
                <a:effectLst/>
                <a:latin typeface="Rubik"/>
                <a:ea typeface="Times New Roman" panose="02020603050405020304" pitchFamily="18" charset="0"/>
                <a:cs typeface="Times New Roman" panose="02020603050405020304" pitchFamily="18" charset="0"/>
              </a:rPr>
              <a:t>: Also referred to as “monetary value,” this factor reflects how much a customer has spent with the brand during a particular period of time. Big spenders should usually be treated differently than customers who spend little. Looking at monetary divided by frequency indicates the average purchase amount – an important secondary factor to consider when segmenting customers. </a:t>
            </a:r>
            <a:endParaRPr lang="en-US" sz="1200" kern="100" dirty="0">
              <a:solidFill>
                <a:srgbClr val="1D1D1D"/>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6" name="Image 0" descr="preencoded.png">
            <a:extLst>
              <a:ext uri="{FF2B5EF4-FFF2-40B4-BE49-F238E27FC236}">
                <a16:creationId xmlns:a16="http://schemas.microsoft.com/office/drawing/2014/main" id="{59F928B5-F300-7BE1-5308-38C25A82A711}"/>
              </a:ext>
            </a:extLst>
          </p:cNvPr>
          <p:cNvPicPr>
            <a:picLocks noChangeAspect="1"/>
          </p:cNvPicPr>
          <p:nvPr/>
        </p:nvPicPr>
        <p:blipFill>
          <a:blip r:embed="rId2"/>
          <a:stretch>
            <a:fillRect/>
          </a:stretch>
        </p:blipFill>
        <p:spPr>
          <a:xfrm>
            <a:off x="8799444" y="0"/>
            <a:ext cx="5830956" cy="8250230"/>
          </a:xfrm>
          <a:prstGeom prst="rect">
            <a:avLst/>
          </a:prstGeom>
        </p:spPr>
      </p:pic>
    </p:spTree>
    <p:extLst>
      <p:ext uri="{BB962C8B-B14F-4D97-AF65-F5344CB8AC3E}">
        <p14:creationId xmlns:p14="http://schemas.microsoft.com/office/powerpoint/2010/main" val="2887155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81D8F7-1C49-15B3-4B04-E75354B874EB}"/>
              </a:ext>
            </a:extLst>
          </p:cNvPr>
          <p:cNvSpPr txBox="1"/>
          <p:nvPr/>
        </p:nvSpPr>
        <p:spPr>
          <a:xfrm>
            <a:off x="197431" y="308909"/>
            <a:ext cx="8178800" cy="516616"/>
          </a:xfrm>
          <a:prstGeom prst="rect">
            <a:avLst/>
          </a:prstGeom>
          <a:noFill/>
        </p:spPr>
        <p:txBody>
          <a:bodyPr wrap="square">
            <a:spAutoFit/>
          </a:bodyPr>
          <a:lstStyle/>
          <a:p>
            <a:pPr marL="0" marR="0">
              <a:lnSpc>
                <a:spcPts val="2850"/>
              </a:lnSpc>
              <a:spcBef>
                <a:spcPts val="2250"/>
              </a:spcBef>
              <a:spcAft>
                <a:spcPts val="1800"/>
              </a:spcAft>
            </a:pPr>
            <a:r>
              <a:rPr lang="en-US" sz="4400" b="1" kern="0" dirty="0">
                <a:solidFill>
                  <a:srgbClr val="1D1D1D"/>
                </a:solidFill>
                <a:effectLst/>
                <a:latin typeface="Cera Pro"/>
                <a:ea typeface="Times New Roman" panose="02020603050405020304" pitchFamily="18" charset="0"/>
                <a:cs typeface="Times New Roman" panose="02020603050405020304" pitchFamily="18" charset="0"/>
              </a:rPr>
              <a:t> HOW To Perform RFM  </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C849B5AF-623A-49B9-C6BC-7FC3944A0232}"/>
              </a:ext>
            </a:extLst>
          </p:cNvPr>
          <p:cNvSpPr txBox="1"/>
          <p:nvPr/>
        </p:nvSpPr>
        <p:spPr>
          <a:xfrm rot="10800000" flipH="1" flipV="1">
            <a:off x="553031" y="1817987"/>
            <a:ext cx="11727869" cy="407035"/>
          </a:xfrm>
          <a:prstGeom prst="rect">
            <a:avLst/>
          </a:prstGeom>
          <a:noFill/>
        </p:spPr>
        <p:txBody>
          <a:bodyPr wrap="square" rtlCol="0">
            <a:spAutoFit/>
          </a:bodyPr>
          <a:lstStyle/>
          <a:p>
            <a:pPr marL="0" marR="0">
              <a:lnSpc>
                <a:spcPct val="107000"/>
              </a:lnSpc>
              <a:spcBef>
                <a:spcPts val="200"/>
              </a:spcBef>
              <a:spcAft>
                <a:spcPts val="0"/>
              </a:spcAft>
            </a:pPr>
            <a:r>
              <a:rPr lang="en-US" sz="2000" kern="100" dirty="0">
                <a:solidFill>
                  <a:srgbClr val="1D1D1D"/>
                </a:solidFill>
                <a:effectLst/>
                <a:latin typeface="Cera Pro"/>
                <a:ea typeface="Times New Roman" panose="02020603050405020304" pitchFamily="18" charset="0"/>
                <a:cs typeface="Times New Roman" panose="02020603050405020304" pitchFamily="18" charset="0"/>
              </a:rPr>
              <a:t>Step 1: Assign Recency, Frequency &amp; Monetary Values </a:t>
            </a:r>
            <a:endParaRPr lang="en-US" sz="2000"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AE5FFAA-BFA8-83EA-0F3E-DB7F6673D4D9}"/>
              </a:ext>
            </a:extLst>
          </p:cNvPr>
          <p:cNvSpPr txBox="1"/>
          <p:nvPr/>
        </p:nvSpPr>
        <p:spPr>
          <a:xfrm>
            <a:off x="553031" y="2385389"/>
            <a:ext cx="7315200" cy="400110"/>
          </a:xfrm>
          <a:prstGeom prst="rect">
            <a:avLst/>
          </a:prstGeom>
          <a:noFill/>
        </p:spPr>
        <p:txBody>
          <a:bodyPr wrap="square">
            <a:spAutoFit/>
          </a:bodyPr>
          <a:lstStyle/>
          <a:p>
            <a:r>
              <a:rPr lang="en-US" sz="2000" dirty="0"/>
              <a:t>Step 2 :Divide Customers into Tiers</a:t>
            </a:r>
          </a:p>
        </p:txBody>
      </p:sp>
      <p:sp>
        <p:nvSpPr>
          <p:cNvPr id="5" name="TextBox 4">
            <a:extLst>
              <a:ext uri="{FF2B5EF4-FFF2-40B4-BE49-F238E27FC236}">
                <a16:creationId xmlns:a16="http://schemas.microsoft.com/office/drawing/2014/main" id="{90227CDB-11A6-9533-378C-42311607CDDE}"/>
              </a:ext>
            </a:extLst>
          </p:cNvPr>
          <p:cNvSpPr txBox="1"/>
          <p:nvPr/>
        </p:nvSpPr>
        <p:spPr>
          <a:xfrm>
            <a:off x="629231" y="3045881"/>
            <a:ext cx="7315200" cy="407035"/>
          </a:xfrm>
          <a:prstGeom prst="rect">
            <a:avLst/>
          </a:prstGeom>
          <a:noFill/>
        </p:spPr>
        <p:txBody>
          <a:bodyPr wrap="square">
            <a:spAutoFit/>
          </a:bodyPr>
          <a:lstStyle/>
          <a:p>
            <a:pPr marL="0" marR="0">
              <a:lnSpc>
                <a:spcPct val="107000"/>
              </a:lnSpc>
              <a:spcBef>
                <a:spcPts val="200"/>
              </a:spcBef>
              <a:spcAft>
                <a:spcPts val="0"/>
              </a:spcAft>
            </a:pPr>
            <a:r>
              <a:rPr lang="en-US" sz="2000" kern="100" dirty="0">
                <a:solidFill>
                  <a:srgbClr val="1D1D1D"/>
                </a:solidFill>
                <a:effectLst/>
                <a:latin typeface="Cera Pro"/>
                <a:ea typeface="Times New Roman" panose="02020603050405020304" pitchFamily="18" charset="0"/>
                <a:cs typeface="Times New Roman" panose="02020603050405020304" pitchFamily="18" charset="0"/>
              </a:rPr>
              <a:t>Step 3 : Create Customer Groups</a:t>
            </a:r>
            <a:endParaRPr lang="en-US" sz="1200"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6DBF820-4207-F4D4-23A7-7635E636CFC2}"/>
              </a:ext>
            </a:extLst>
          </p:cNvPr>
          <p:cNvSpPr txBox="1"/>
          <p:nvPr/>
        </p:nvSpPr>
        <p:spPr>
          <a:xfrm>
            <a:off x="273631" y="3725998"/>
            <a:ext cx="7315200" cy="3273653"/>
          </a:xfrm>
          <a:prstGeom prst="rect">
            <a:avLst/>
          </a:prstGeom>
          <a:noFill/>
        </p:spPr>
        <p:txBody>
          <a:bodyPr wrap="square">
            <a:spAutoFit/>
          </a:bodyPr>
          <a:lstStyle/>
          <a:p>
            <a:pPr marL="0" marR="0">
              <a:lnSpc>
                <a:spcPct val="107000"/>
              </a:lnSpc>
              <a:spcBef>
                <a:spcPts val="200"/>
              </a:spcBef>
              <a:spcAft>
                <a:spcPts val="0"/>
              </a:spcAft>
            </a:pPr>
            <a:r>
              <a:rPr lang="en-US" b="1" kern="100" dirty="0">
                <a:solidFill>
                  <a:srgbClr val="1D1D1D"/>
                </a:solidFill>
                <a:latin typeface="Cera Pro"/>
                <a:ea typeface="Times New Roman" panose="02020603050405020304" pitchFamily="18" charset="0"/>
                <a:cs typeface="Times New Roman" panose="02020603050405020304" pitchFamily="18" charset="0"/>
              </a:rPr>
              <a:t>	Customer Groups</a:t>
            </a:r>
          </a:p>
          <a:p>
            <a:pPr marL="0" marR="0">
              <a:lnSpc>
                <a:spcPct val="107000"/>
              </a:lnSpc>
              <a:spcBef>
                <a:spcPts val="200"/>
              </a:spcBef>
              <a:spcAft>
                <a:spcPts val="0"/>
              </a:spcAft>
            </a:pPr>
            <a:r>
              <a:rPr lang="en-US" sz="1100" b="1" kern="100" dirty="0">
                <a:solidFill>
                  <a:srgbClr val="1D1D1D"/>
                </a:solidFill>
                <a:effectLst/>
                <a:latin typeface="Cera Pro"/>
                <a:ea typeface="Times New Roman" panose="02020603050405020304" pitchFamily="18" charset="0"/>
                <a:cs typeface="Times New Roman" panose="02020603050405020304" pitchFamily="18" charset="0"/>
              </a:rPr>
              <a:t>		</a:t>
            </a:r>
            <a:r>
              <a:rPr lang="en-US" kern="100" dirty="0">
                <a:solidFill>
                  <a:srgbClr val="1D1D1D"/>
                </a:solidFill>
                <a:latin typeface="Cera Pro"/>
                <a:ea typeface="Times New Roman" panose="02020603050405020304" pitchFamily="18" charset="0"/>
                <a:cs typeface="Times New Roman" panose="02020603050405020304" pitchFamily="18" charset="0"/>
              </a:rPr>
              <a:t>Score between 124 to 255 &gt;&gt;&gt;&gt;&gt; At Risk</a:t>
            </a:r>
          </a:p>
          <a:p>
            <a:pPr marL="0" marR="0">
              <a:lnSpc>
                <a:spcPct val="107000"/>
              </a:lnSpc>
              <a:spcBef>
                <a:spcPts val="200"/>
              </a:spcBef>
              <a:spcAft>
                <a:spcPts val="0"/>
              </a:spcAft>
            </a:pPr>
            <a:r>
              <a:rPr lang="en-US" kern="100" dirty="0">
                <a:solidFill>
                  <a:srgbClr val="1D1D1D"/>
                </a:solidFill>
                <a:effectLst/>
                <a:latin typeface="Cera Pro"/>
                <a:ea typeface="Times New Roman" panose="02020603050405020304" pitchFamily="18" charset="0"/>
                <a:cs typeface="Times New Roman" panose="02020603050405020304" pitchFamily="18" charset="0"/>
              </a:rPr>
              <a:t>		Score Between  213 to 331 &gt;&gt;&gt;&gt;About to sleep</a:t>
            </a:r>
          </a:p>
          <a:p>
            <a:pPr marL="0" marR="0">
              <a:lnSpc>
                <a:spcPct val="107000"/>
              </a:lnSpc>
              <a:spcBef>
                <a:spcPts val="200"/>
              </a:spcBef>
              <a:spcAft>
                <a:spcPts val="0"/>
              </a:spcAft>
            </a:pPr>
            <a:r>
              <a:rPr lang="en-US" kern="100" dirty="0">
                <a:solidFill>
                  <a:srgbClr val="1D1D1D"/>
                </a:solidFill>
                <a:latin typeface="Cera Pro"/>
                <a:ea typeface="Times New Roman" panose="02020603050405020304" pitchFamily="18" charset="0"/>
                <a:cs typeface="Times New Roman" panose="02020603050405020304" pitchFamily="18" charset="0"/>
              </a:rPr>
              <a:t>		 Score between 113 to 215 &gt;&gt;&gt;&gt;&gt;  can no lose them </a:t>
            </a:r>
          </a:p>
          <a:p>
            <a:pPr marL="0" marR="0">
              <a:lnSpc>
                <a:spcPct val="107000"/>
              </a:lnSpc>
              <a:spcBef>
                <a:spcPts val="200"/>
              </a:spcBef>
              <a:spcAft>
                <a:spcPts val="0"/>
              </a:spcAft>
            </a:pPr>
            <a:r>
              <a:rPr lang="en-US" kern="100" dirty="0">
                <a:solidFill>
                  <a:srgbClr val="1D1D1D"/>
                </a:solidFill>
                <a:effectLst/>
                <a:latin typeface="Cera Pro"/>
                <a:ea typeface="Times New Roman" panose="02020603050405020304" pitchFamily="18" charset="0"/>
                <a:cs typeface="Times New Roman" panose="02020603050405020304" pitchFamily="18" charset="0"/>
              </a:rPr>
              <a:t>		</a:t>
            </a:r>
            <a:r>
              <a:rPr lang="en-US" kern="100" dirty="0">
                <a:solidFill>
                  <a:srgbClr val="1D1D1D"/>
                </a:solidFill>
                <a:latin typeface="Cera Pro"/>
                <a:ea typeface="Times New Roman" panose="02020603050405020304" pitchFamily="18" charset="0"/>
                <a:cs typeface="Times New Roman" panose="02020603050405020304" pitchFamily="18" charset="0"/>
              </a:rPr>
              <a:t> Score between 335 to 444  &gt;&gt;&gt;&gt;&gt;  Loyal</a:t>
            </a:r>
          </a:p>
          <a:p>
            <a:pPr marL="0" marR="0">
              <a:lnSpc>
                <a:spcPct val="107000"/>
              </a:lnSpc>
              <a:spcBef>
                <a:spcPts val="200"/>
              </a:spcBef>
              <a:spcAft>
                <a:spcPts val="0"/>
              </a:spcAft>
            </a:pPr>
            <a:r>
              <a:rPr lang="en-US" kern="100" dirty="0">
                <a:solidFill>
                  <a:srgbClr val="1D1D1D"/>
                </a:solidFill>
                <a:effectLst/>
                <a:latin typeface="Cera Pro"/>
                <a:ea typeface="Times New Roman" panose="02020603050405020304" pitchFamily="18" charset="0"/>
                <a:cs typeface="Times New Roman" panose="02020603050405020304" pitchFamily="18" charset="0"/>
              </a:rPr>
              <a:t>		</a:t>
            </a:r>
            <a:r>
              <a:rPr lang="en-US" kern="100" dirty="0">
                <a:solidFill>
                  <a:srgbClr val="1D1D1D"/>
                </a:solidFill>
                <a:latin typeface="Cera Pro"/>
                <a:ea typeface="Times New Roman" panose="02020603050405020304" pitchFamily="18" charset="0"/>
                <a:cs typeface="Times New Roman" panose="02020603050405020304" pitchFamily="18" charset="0"/>
              </a:rPr>
              <a:t> Score between 324 to 498  &gt;&gt;&gt;&gt;&gt;  Need attention</a:t>
            </a:r>
          </a:p>
          <a:p>
            <a:pPr marL="0" marR="0">
              <a:lnSpc>
                <a:spcPct val="107000"/>
              </a:lnSpc>
              <a:spcBef>
                <a:spcPts val="200"/>
              </a:spcBef>
              <a:spcAft>
                <a:spcPts val="0"/>
              </a:spcAft>
            </a:pPr>
            <a:r>
              <a:rPr lang="en-US" kern="100" dirty="0">
                <a:solidFill>
                  <a:srgbClr val="1D1D1D"/>
                </a:solidFill>
                <a:effectLst/>
                <a:latin typeface="Cera Pro"/>
                <a:ea typeface="Times New Roman" panose="02020603050405020304" pitchFamily="18" charset="0"/>
                <a:cs typeface="Times New Roman" panose="02020603050405020304" pitchFamily="18" charset="0"/>
              </a:rPr>
              <a:t>		</a:t>
            </a:r>
            <a:r>
              <a:rPr lang="en-US" kern="100" dirty="0">
                <a:solidFill>
                  <a:srgbClr val="1D1D1D"/>
                </a:solidFill>
                <a:latin typeface="Cera Pro"/>
                <a:ea typeface="Times New Roman" panose="02020603050405020304" pitchFamily="18" charset="0"/>
                <a:cs typeface="Times New Roman" panose="02020603050405020304" pitchFamily="18" charset="0"/>
              </a:rPr>
              <a:t> Score between 311to 512 &gt;&gt;&gt;&gt;&gt;    New Customer</a:t>
            </a:r>
          </a:p>
          <a:p>
            <a:pPr marL="0" marR="0">
              <a:lnSpc>
                <a:spcPct val="107000"/>
              </a:lnSpc>
              <a:spcBef>
                <a:spcPts val="200"/>
              </a:spcBef>
              <a:spcAft>
                <a:spcPts val="0"/>
              </a:spcAft>
            </a:pPr>
            <a:r>
              <a:rPr lang="en-US" kern="100" dirty="0">
                <a:solidFill>
                  <a:srgbClr val="1D1D1D"/>
                </a:solidFill>
                <a:effectLst/>
                <a:latin typeface="Cera Pro"/>
                <a:ea typeface="Times New Roman" panose="02020603050405020304" pitchFamily="18" charset="0"/>
                <a:cs typeface="Times New Roman" panose="02020603050405020304" pitchFamily="18" charset="0"/>
              </a:rPr>
              <a:t>		</a:t>
            </a:r>
            <a:r>
              <a:rPr lang="en-US" kern="100" dirty="0">
                <a:solidFill>
                  <a:srgbClr val="1D1D1D"/>
                </a:solidFill>
                <a:latin typeface="Cera Pro"/>
                <a:ea typeface="Times New Roman" panose="02020603050405020304" pitchFamily="18" charset="0"/>
                <a:cs typeface="Times New Roman" panose="02020603050405020304" pitchFamily="18" charset="0"/>
              </a:rPr>
              <a:t> Score between 499to 511 &gt;&gt;&gt;&gt;&gt; Promising</a:t>
            </a:r>
          </a:p>
          <a:p>
            <a:pPr marL="0" marR="0">
              <a:lnSpc>
                <a:spcPct val="107000"/>
              </a:lnSpc>
              <a:spcBef>
                <a:spcPts val="200"/>
              </a:spcBef>
              <a:spcAft>
                <a:spcPts val="0"/>
              </a:spcAft>
            </a:pPr>
            <a:r>
              <a:rPr lang="en-US" kern="100" dirty="0">
                <a:solidFill>
                  <a:srgbClr val="1D1D1D"/>
                </a:solidFill>
                <a:latin typeface="Cera Pro"/>
                <a:ea typeface="Times New Roman" panose="02020603050405020304" pitchFamily="18" charset="0"/>
                <a:cs typeface="Times New Roman" panose="02020603050405020304" pitchFamily="18" charset="0"/>
              </a:rPr>
              <a:t>		 Score between 512 to 555 &gt;&gt;&gt;&gt;&gt;  Champion</a:t>
            </a:r>
          </a:p>
          <a:p>
            <a:pPr marL="0" marR="0">
              <a:lnSpc>
                <a:spcPct val="107000"/>
              </a:lnSpc>
              <a:spcBef>
                <a:spcPts val="200"/>
              </a:spcBef>
              <a:spcAft>
                <a:spcPts val="0"/>
              </a:spcAft>
            </a:pPr>
            <a:r>
              <a:rPr lang="en-US"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1800" kern="100" dirty="0">
                <a:solidFill>
                  <a:srgbClr val="1D1D1D"/>
                </a:solidFill>
                <a:latin typeface="Cera Pro"/>
                <a:ea typeface="Times New Roman" panose="02020603050405020304" pitchFamily="18" charset="0"/>
                <a:cs typeface="Times New Roman" panose="02020603050405020304" pitchFamily="18" charset="0"/>
              </a:rPr>
              <a:t> Score between  less than 100 &gt;&gt;&gt;&gt;&gt; Lost Customer</a:t>
            </a:r>
            <a:endParaRPr lang="en-US"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7" name="Image 0" descr="preencoded.png">
            <a:extLst>
              <a:ext uri="{FF2B5EF4-FFF2-40B4-BE49-F238E27FC236}">
                <a16:creationId xmlns:a16="http://schemas.microsoft.com/office/drawing/2014/main" id="{109270F1-33E8-D725-D5B4-EEBB5571F55D}"/>
              </a:ext>
            </a:extLst>
          </p:cNvPr>
          <p:cNvPicPr>
            <a:picLocks noChangeAspect="1"/>
          </p:cNvPicPr>
          <p:nvPr/>
        </p:nvPicPr>
        <p:blipFill>
          <a:blip r:embed="rId2"/>
          <a:stretch>
            <a:fillRect/>
          </a:stretch>
        </p:blipFill>
        <p:spPr>
          <a:xfrm>
            <a:off x="9144000" y="0"/>
            <a:ext cx="5486400" cy="8229600"/>
          </a:xfrm>
          <a:prstGeom prst="rect">
            <a:avLst/>
          </a:prstGeom>
        </p:spPr>
      </p:pic>
    </p:spTree>
    <p:extLst>
      <p:ext uri="{BB962C8B-B14F-4D97-AF65-F5344CB8AC3E}">
        <p14:creationId xmlns:p14="http://schemas.microsoft.com/office/powerpoint/2010/main" val="1431547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6C5DC869-AF6B-A5E5-805C-02CD3B816102}"/>
                  </a:ext>
                </a:extLst>
              </p:cNvPr>
              <p:cNvGraphicFramePr>
                <a:graphicFrameLocks noGrp="1"/>
              </p:cNvGraphicFramePr>
              <p:nvPr>
                <p:extLst>
                  <p:ext uri="{D42A27DB-BD31-4B8C-83A1-F6EECF244321}">
                    <p14:modId xmlns:p14="http://schemas.microsoft.com/office/powerpoint/2010/main" val="2248494113"/>
                  </p:ext>
                </p:extLst>
              </p:nvPr>
            </p:nvGraphicFramePr>
            <p:xfrm>
              <a:off x="127000" y="88900"/>
              <a:ext cx="14325600" cy="8001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6C5DC869-AF6B-A5E5-805C-02CD3B816102}"/>
                  </a:ext>
                </a:extLst>
              </p:cNvPr>
              <p:cNvPicPr>
                <a:picLocks noGrp="1" noRot="1" noChangeAspect="1" noMove="1" noResize="1" noEditPoints="1" noAdjustHandles="1" noChangeArrowheads="1" noChangeShapeType="1"/>
              </p:cNvPicPr>
              <p:nvPr/>
            </p:nvPicPr>
            <p:blipFill>
              <a:blip r:embed="rId3"/>
              <a:stretch>
                <a:fillRect/>
              </a:stretch>
            </p:blipFill>
            <p:spPr>
              <a:xfrm>
                <a:off x="127000" y="88900"/>
                <a:ext cx="14325600" cy="8001000"/>
              </a:xfrm>
              <a:prstGeom prst="rect">
                <a:avLst/>
              </a:prstGeom>
            </p:spPr>
          </p:pic>
        </mc:Fallback>
      </mc:AlternateContent>
    </p:spTree>
    <p:extLst>
      <p:ext uri="{BB962C8B-B14F-4D97-AF65-F5344CB8AC3E}">
        <p14:creationId xmlns:p14="http://schemas.microsoft.com/office/powerpoint/2010/main" val="3686561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116717" y="495538"/>
            <a:ext cx="7883366" cy="1125617"/>
          </a:xfrm>
          <a:prstGeom prst="rect">
            <a:avLst/>
          </a:prstGeom>
          <a:noFill/>
          <a:ln/>
        </p:spPr>
        <p:txBody>
          <a:bodyPr wrap="square" lIns="0" tIns="0" rIns="0" bIns="0" rtlCol="0" anchor="t"/>
          <a:lstStyle/>
          <a:p>
            <a:pPr marL="0" indent="0">
              <a:lnSpc>
                <a:spcPts val="4400"/>
              </a:lnSpc>
              <a:buNone/>
            </a:pPr>
            <a:r>
              <a:rPr lang="en-US" sz="3500" dirty="0">
                <a:solidFill>
                  <a:srgbClr val="1B1B27"/>
                </a:solidFill>
                <a:latin typeface="Corben" pitchFamily="34" charset="0"/>
                <a:ea typeface="Corben" pitchFamily="34" charset="-122"/>
                <a:cs typeface="Corben" pitchFamily="34" charset="-120"/>
              </a:rPr>
              <a:t>Conclusion</a:t>
            </a:r>
            <a:endParaRPr lang="en-US" sz="3500" dirty="0"/>
          </a:p>
        </p:txBody>
      </p:sp>
      <p:sp>
        <p:nvSpPr>
          <p:cNvPr id="4" name="Shape 1"/>
          <p:cNvSpPr/>
          <p:nvPr/>
        </p:nvSpPr>
        <p:spPr>
          <a:xfrm>
            <a:off x="6375440" y="1891308"/>
            <a:ext cx="22860" cy="5842635"/>
          </a:xfrm>
          <a:prstGeom prst="roundRect">
            <a:avLst>
              <a:gd name="adj" fmla="val 330903"/>
            </a:avLst>
          </a:prstGeom>
          <a:solidFill>
            <a:srgbClr val="B8BFDF"/>
          </a:solidFill>
          <a:ln/>
        </p:spPr>
        <p:txBody>
          <a:bodyPr/>
          <a:lstStyle/>
          <a:p>
            <a:endParaRPr lang="en-US"/>
          </a:p>
        </p:txBody>
      </p:sp>
      <p:sp>
        <p:nvSpPr>
          <p:cNvPr id="5" name="Shape 2"/>
          <p:cNvSpPr/>
          <p:nvPr/>
        </p:nvSpPr>
        <p:spPr>
          <a:xfrm>
            <a:off x="6566595" y="2284928"/>
            <a:ext cx="630317" cy="22860"/>
          </a:xfrm>
          <a:prstGeom prst="roundRect">
            <a:avLst>
              <a:gd name="adj" fmla="val 330903"/>
            </a:avLst>
          </a:prstGeom>
          <a:solidFill>
            <a:srgbClr val="B8BFDF"/>
          </a:solidFill>
          <a:ln/>
        </p:spPr>
        <p:txBody>
          <a:bodyPr/>
          <a:lstStyle/>
          <a:p>
            <a:endParaRPr lang="en-US"/>
          </a:p>
        </p:txBody>
      </p:sp>
      <p:sp>
        <p:nvSpPr>
          <p:cNvPr id="6" name="Shape 3"/>
          <p:cNvSpPr/>
          <p:nvPr/>
        </p:nvSpPr>
        <p:spPr>
          <a:xfrm>
            <a:off x="6184285" y="2093833"/>
            <a:ext cx="405170" cy="405170"/>
          </a:xfrm>
          <a:prstGeom prst="roundRect">
            <a:avLst>
              <a:gd name="adj" fmla="val 18670"/>
            </a:avLst>
          </a:prstGeom>
          <a:solidFill>
            <a:srgbClr val="D2D9F9"/>
          </a:solidFill>
          <a:ln w="7620">
            <a:solidFill>
              <a:srgbClr val="B8BFDF"/>
            </a:solidFill>
            <a:prstDash val="solid"/>
          </a:ln>
        </p:spPr>
        <p:txBody>
          <a:bodyPr/>
          <a:lstStyle/>
          <a:p>
            <a:endParaRPr lang="en-US"/>
          </a:p>
        </p:txBody>
      </p:sp>
      <p:sp>
        <p:nvSpPr>
          <p:cNvPr id="7" name="Text 4"/>
          <p:cNvSpPr/>
          <p:nvPr/>
        </p:nvSpPr>
        <p:spPr>
          <a:xfrm>
            <a:off x="6346924" y="2161342"/>
            <a:ext cx="79772" cy="270153"/>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1</a:t>
            </a:r>
            <a:endParaRPr lang="en-US" sz="2100" dirty="0"/>
          </a:p>
        </p:txBody>
      </p:sp>
      <p:sp>
        <p:nvSpPr>
          <p:cNvPr id="8" name="Text 5"/>
          <p:cNvSpPr/>
          <p:nvPr/>
        </p:nvSpPr>
        <p:spPr>
          <a:xfrm>
            <a:off x="7336811" y="1943138"/>
            <a:ext cx="2251234" cy="281345"/>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ea typeface="Corben" pitchFamily="34" charset="-122"/>
                <a:cs typeface="Corben" pitchFamily="34" charset="-120"/>
              </a:rPr>
              <a:t>Profitability</a:t>
            </a:r>
            <a:endParaRPr lang="en-US" sz="1750" dirty="0"/>
          </a:p>
        </p:txBody>
      </p:sp>
      <p:sp>
        <p:nvSpPr>
          <p:cNvPr id="9" name="Text 6"/>
          <p:cNvSpPr/>
          <p:nvPr/>
        </p:nvSpPr>
        <p:spPr>
          <a:xfrm>
            <a:off x="7377351" y="2460665"/>
            <a:ext cx="6622733" cy="576263"/>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the bank is performing well in terms of revenue generation and cost control, with profitability driven by a healthy loan portfolio.</a:t>
            </a:r>
            <a:endParaRPr lang="en-US" sz="1400" dirty="0"/>
          </a:p>
        </p:txBody>
      </p:sp>
      <p:sp>
        <p:nvSpPr>
          <p:cNvPr id="10" name="Shape 7"/>
          <p:cNvSpPr/>
          <p:nvPr/>
        </p:nvSpPr>
        <p:spPr>
          <a:xfrm>
            <a:off x="6566595" y="3790593"/>
            <a:ext cx="630317" cy="22860"/>
          </a:xfrm>
          <a:prstGeom prst="roundRect">
            <a:avLst>
              <a:gd name="adj" fmla="val 330903"/>
            </a:avLst>
          </a:prstGeom>
          <a:solidFill>
            <a:srgbClr val="B8BFDF"/>
          </a:solidFill>
          <a:ln/>
        </p:spPr>
        <p:txBody>
          <a:bodyPr/>
          <a:lstStyle/>
          <a:p>
            <a:endParaRPr lang="en-US"/>
          </a:p>
        </p:txBody>
      </p:sp>
      <p:sp>
        <p:nvSpPr>
          <p:cNvPr id="11" name="Shape 8"/>
          <p:cNvSpPr/>
          <p:nvPr/>
        </p:nvSpPr>
        <p:spPr>
          <a:xfrm>
            <a:off x="6184285" y="3599497"/>
            <a:ext cx="405170" cy="405170"/>
          </a:xfrm>
          <a:prstGeom prst="roundRect">
            <a:avLst>
              <a:gd name="adj" fmla="val 18670"/>
            </a:avLst>
          </a:prstGeom>
          <a:solidFill>
            <a:srgbClr val="D2D9F9"/>
          </a:solidFill>
          <a:ln w="7620">
            <a:solidFill>
              <a:srgbClr val="B8BFDF"/>
            </a:solidFill>
            <a:prstDash val="solid"/>
          </a:ln>
        </p:spPr>
        <p:txBody>
          <a:bodyPr/>
          <a:lstStyle/>
          <a:p>
            <a:endParaRPr lang="en-US"/>
          </a:p>
        </p:txBody>
      </p:sp>
      <p:sp>
        <p:nvSpPr>
          <p:cNvPr id="12" name="Text 9"/>
          <p:cNvSpPr/>
          <p:nvPr/>
        </p:nvSpPr>
        <p:spPr>
          <a:xfrm>
            <a:off x="6316444" y="3667006"/>
            <a:ext cx="140851" cy="270153"/>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2</a:t>
            </a:r>
            <a:endParaRPr lang="en-US" sz="2100" dirty="0"/>
          </a:p>
        </p:txBody>
      </p:sp>
      <p:sp>
        <p:nvSpPr>
          <p:cNvPr id="13" name="Text 10"/>
          <p:cNvSpPr/>
          <p:nvPr/>
        </p:nvSpPr>
        <p:spPr>
          <a:xfrm>
            <a:off x="7377351" y="3576995"/>
            <a:ext cx="2251234" cy="281345"/>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rPr>
              <a:t>Liquidity</a:t>
            </a:r>
            <a:endParaRPr lang="en-US" sz="1750" dirty="0"/>
          </a:p>
        </p:txBody>
      </p:sp>
      <p:sp>
        <p:nvSpPr>
          <p:cNvPr id="14" name="Text 11"/>
          <p:cNvSpPr/>
          <p:nvPr/>
        </p:nvSpPr>
        <p:spPr>
          <a:xfrm>
            <a:off x="7377351" y="3966329"/>
            <a:ext cx="6622733" cy="576263"/>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 withdrawals are high and the loan-to-deposit ratio suggests an over-reliance on lending relative to deposits. This poses a potential liquidity risk, impacting the bank's ability to meet its short-term financial obligations</a:t>
            </a:r>
            <a:endParaRPr lang="en-US" sz="1400" dirty="0"/>
          </a:p>
        </p:txBody>
      </p:sp>
      <p:sp>
        <p:nvSpPr>
          <p:cNvPr id="15" name="Shape 12"/>
          <p:cNvSpPr/>
          <p:nvPr/>
        </p:nvSpPr>
        <p:spPr>
          <a:xfrm>
            <a:off x="6566595" y="5296257"/>
            <a:ext cx="630317" cy="22860"/>
          </a:xfrm>
          <a:prstGeom prst="roundRect">
            <a:avLst>
              <a:gd name="adj" fmla="val 330903"/>
            </a:avLst>
          </a:prstGeom>
          <a:solidFill>
            <a:srgbClr val="B8BFDF"/>
          </a:solidFill>
          <a:ln/>
        </p:spPr>
        <p:txBody>
          <a:bodyPr/>
          <a:lstStyle/>
          <a:p>
            <a:endParaRPr lang="en-US"/>
          </a:p>
        </p:txBody>
      </p:sp>
      <p:sp>
        <p:nvSpPr>
          <p:cNvPr id="16" name="Shape 13"/>
          <p:cNvSpPr/>
          <p:nvPr/>
        </p:nvSpPr>
        <p:spPr>
          <a:xfrm>
            <a:off x="6184285" y="5105162"/>
            <a:ext cx="405170" cy="405170"/>
          </a:xfrm>
          <a:prstGeom prst="roundRect">
            <a:avLst>
              <a:gd name="adj" fmla="val 18670"/>
            </a:avLst>
          </a:prstGeom>
          <a:solidFill>
            <a:srgbClr val="D2D9F9"/>
          </a:solidFill>
          <a:ln w="7620">
            <a:solidFill>
              <a:srgbClr val="B8BFDF"/>
            </a:solidFill>
            <a:prstDash val="solid"/>
          </a:ln>
        </p:spPr>
        <p:txBody>
          <a:bodyPr/>
          <a:lstStyle/>
          <a:p>
            <a:endParaRPr lang="en-US"/>
          </a:p>
        </p:txBody>
      </p:sp>
      <p:sp>
        <p:nvSpPr>
          <p:cNvPr id="17" name="Text 14"/>
          <p:cNvSpPr/>
          <p:nvPr/>
        </p:nvSpPr>
        <p:spPr>
          <a:xfrm>
            <a:off x="6310967" y="5172670"/>
            <a:ext cx="151686" cy="270153"/>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3</a:t>
            </a:r>
            <a:endParaRPr lang="en-US" sz="2100" dirty="0"/>
          </a:p>
        </p:txBody>
      </p:sp>
      <p:sp>
        <p:nvSpPr>
          <p:cNvPr id="18" name="Text 15"/>
          <p:cNvSpPr/>
          <p:nvPr/>
        </p:nvSpPr>
        <p:spPr>
          <a:xfrm>
            <a:off x="7377351" y="5082659"/>
            <a:ext cx="2251234" cy="281345"/>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rPr>
              <a:t>Credit Risk</a:t>
            </a:r>
            <a:endParaRPr lang="en-US" sz="1750" dirty="0"/>
          </a:p>
        </p:txBody>
      </p:sp>
      <p:sp>
        <p:nvSpPr>
          <p:cNvPr id="19" name="Text 16"/>
          <p:cNvSpPr/>
          <p:nvPr/>
        </p:nvSpPr>
        <p:spPr>
          <a:xfrm>
            <a:off x="7377351" y="5471993"/>
            <a:ext cx="6622733" cy="576263"/>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61% of loans Fall in default loan ,The (NPL) about 26% and the Loan Growth Rate increase every single year by 16% which is mean , more generates revenues from interests on loan   </a:t>
            </a:r>
            <a:endParaRPr lang="en-US" sz="1400" dirty="0"/>
          </a:p>
        </p:txBody>
      </p:sp>
      <p:sp>
        <p:nvSpPr>
          <p:cNvPr id="20" name="Shape 17"/>
          <p:cNvSpPr/>
          <p:nvPr/>
        </p:nvSpPr>
        <p:spPr>
          <a:xfrm>
            <a:off x="6566595" y="6801922"/>
            <a:ext cx="630317" cy="22860"/>
          </a:xfrm>
          <a:prstGeom prst="roundRect">
            <a:avLst>
              <a:gd name="adj" fmla="val 330903"/>
            </a:avLst>
          </a:prstGeom>
          <a:solidFill>
            <a:srgbClr val="B8BFDF"/>
          </a:solidFill>
          <a:ln/>
        </p:spPr>
        <p:txBody>
          <a:bodyPr/>
          <a:lstStyle/>
          <a:p>
            <a:endParaRPr lang="en-US"/>
          </a:p>
        </p:txBody>
      </p:sp>
      <p:sp>
        <p:nvSpPr>
          <p:cNvPr id="21" name="Shape 18"/>
          <p:cNvSpPr/>
          <p:nvPr/>
        </p:nvSpPr>
        <p:spPr>
          <a:xfrm>
            <a:off x="6184285" y="6610826"/>
            <a:ext cx="405170" cy="405170"/>
          </a:xfrm>
          <a:prstGeom prst="roundRect">
            <a:avLst>
              <a:gd name="adj" fmla="val 18670"/>
            </a:avLst>
          </a:prstGeom>
          <a:solidFill>
            <a:srgbClr val="D2D9F9"/>
          </a:solidFill>
          <a:ln w="7620">
            <a:solidFill>
              <a:srgbClr val="B8BFDF"/>
            </a:solidFill>
            <a:prstDash val="solid"/>
          </a:ln>
        </p:spPr>
        <p:txBody>
          <a:bodyPr/>
          <a:lstStyle/>
          <a:p>
            <a:endParaRPr lang="en-US"/>
          </a:p>
        </p:txBody>
      </p:sp>
      <p:sp>
        <p:nvSpPr>
          <p:cNvPr id="22" name="Text 19"/>
          <p:cNvSpPr/>
          <p:nvPr/>
        </p:nvSpPr>
        <p:spPr>
          <a:xfrm>
            <a:off x="6318230" y="6678335"/>
            <a:ext cx="137279" cy="270153"/>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4</a:t>
            </a:r>
            <a:endParaRPr lang="en-US" sz="2100" dirty="0"/>
          </a:p>
        </p:txBody>
      </p:sp>
      <p:sp>
        <p:nvSpPr>
          <p:cNvPr id="23" name="Text 20"/>
          <p:cNvSpPr/>
          <p:nvPr/>
        </p:nvSpPr>
        <p:spPr>
          <a:xfrm>
            <a:off x="7377351" y="6588323"/>
            <a:ext cx="2907387" cy="281345"/>
          </a:xfrm>
          <a:prstGeom prst="rect">
            <a:avLst/>
          </a:prstGeom>
          <a:noFill/>
          <a:ln/>
        </p:spPr>
        <p:txBody>
          <a:bodyPr wrap="none" lIns="0" tIns="0" rIns="0" bIns="0" rtlCol="0" anchor="t"/>
          <a:lstStyle/>
          <a:p>
            <a:pPr marL="0" indent="0" algn="l">
              <a:lnSpc>
                <a:spcPts val="2200"/>
              </a:lnSpc>
              <a:buNone/>
            </a:pPr>
            <a:r>
              <a:rPr lang="en-US" sz="1750" dirty="0">
                <a:solidFill>
                  <a:srgbClr val="404155"/>
                </a:solidFill>
                <a:latin typeface="Corben" pitchFamily="34" charset="0"/>
              </a:rPr>
              <a:t>Customer Segmentation (RFM)</a:t>
            </a:r>
            <a:endParaRPr lang="en-US" sz="1750" dirty="0"/>
          </a:p>
        </p:txBody>
      </p:sp>
      <p:sp>
        <p:nvSpPr>
          <p:cNvPr id="24" name="Text 21"/>
          <p:cNvSpPr/>
          <p:nvPr/>
        </p:nvSpPr>
        <p:spPr>
          <a:xfrm>
            <a:off x="7377351" y="6977658"/>
            <a:ext cx="6622733" cy="576263"/>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rPr>
              <a:t>Increased in new customers but in the same time there is higher number of losing customers and the average monetary for every customer is  good </a:t>
            </a:r>
            <a:endParaRPr lang="en-US" sz="1400" dirty="0"/>
          </a:p>
        </p:txBody>
      </p:sp>
      <p:pic>
        <p:nvPicPr>
          <p:cNvPr id="25" name="Image 0" descr="preencoded.png">
            <a:extLst>
              <a:ext uri="{FF2B5EF4-FFF2-40B4-BE49-F238E27FC236}">
                <a16:creationId xmlns:a16="http://schemas.microsoft.com/office/drawing/2014/main" id="{36B0FB6E-1C24-4D8D-005D-B05831651E7C}"/>
              </a:ext>
            </a:extLst>
          </p:cNvPr>
          <p:cNvPicPr>
            <a:picLocks noChangeAspect="1"/>
          </p:cNvPicPr>
          <p:nvPr/>
        </p:nvPicPr>
        <p:blipFill>
          <a:blip r:embed="rId3"/>
          <a:stretch>
            <a:fillRect/>
          </a:stretch>
        </p:blipFill>
        <p:spPr>
          <a:xfrm>
            <a:off x="22860" y="-833"/>
            <a:ext cx="5486400" cy="82304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7006"/>
          </a:xfrm>
          <a:prstGeom prst="rect">
            <a:avLst/>
          </a:prstGeom>
        </p:spPr>
      </p:pic>
      <p:sp>
        <p:nvSpPr>
          <p:cNvPr id="3" name="Text 0"/>
          <p:cNvSpPr/>
          <p:nvPr/>
        </p:nvSpPr>
        <p:spPr>
          <a:xfrm>
            <a:off x="760690" y="3489960"/>
            <a:ext cx="8895278" cy="679252"/>
          </a:xfrm>
          <a:prstGeom prst="rect">
            <a:avLst/>
          </a:prstGeom>
          <a:noFill/>
          <a:ln/>
        </p:spPr>
        <p:txBody>
          <a:bodyPr wrap="none" lIns="0" tIns="0" rIns="0" bIns="0" rtlCol="0" anchor="t"/>
          <a:lstStyle/>
          <a:p>
            <a:pPr marL="0" indent="0">
              <a:lnSpc>
                <a:spcPts val="5300"/>
              </a:lnSpc>
              <a:buNone/>
            </a:pPr>
            <a:r>
              <a:rPr lang="en-US" sz="4250" dirty="0">
                <a:solidFill>
                  <a:srgbClr val="1B1B27"/>
                </a:solidFill>
                <a:latin typeface="Corben" pitchFamily="34" charset="0"/>
                <a:ea typeface="Corben" pitchFamily="34" charset="-122"/>
                <a:cs typeface="Corben" pitchFamily="34" charset="-120"/>
              </a:rPr>
              <a:t>Recommendations</a:t>
            </a:r>
            <a:endParaRPr lang="en-US" sz="4250" dirty="0"/>
          </a:p>
        </p:txBody>
      </p:sp>
      <p:pic>
        <p:nvPicPr>
          <p:cNvPr id="4" name="Image 1" descr="preencoded.png"/>
          <p:cNvPicPr>
            <a:picLocks noChangeAspect="1"/>
          </p:cNvPicPr>
          <p:nvPr/>
        </p:nvPicPr>
        <p:blipFill>
          <a:blip r:embed="rId4"/>
          <a:stretch>
            <a:fillRect/>
          </a:stretch>
        </p:blipFill>
        <p:spPr>
          <a:xfrm>
            <a:off x="760690" y="4495205"/>
            <a:ext cx="543401" cy="543401"/>
          </a:xfrm>
          <a:prstGeom prst="rect">
            <a:avLst/>
          </a:prstGeom>
        </p:spPr>
      </p:pic>
      <p:sp>
        <p:nvSpPr>
          <p:cNvPr id="5" name="Text 1"/>
          <p:cNvSpPr/>
          <p:nvPr/>
        </p:nvSpPr>
        <p:spPr>
          <a:xfrm>
            <a:off x="760690" y="5255895"/>
            <a:ext cx="2732127" cy="339566"/>
          </a:xfrm>
          <a:prstGeom prst="rect">
            <a:avLst/>
          </a:prstGeom>
          <a:noFill/>
          <a:ln/>
        </p:spPr>
        <p:txBody>
          <a:bodyPr wrap="none" lIns="0" tIns="0" rIns="0" bIns="0" rtlCol="0" anchor="t"/>
          <a:lstStyle/>
          <a:p>
            <a:pPr marL="0" indent="0" algn="l">
              <a:lnSpc>
                <a:spcPts val="2650"/>
              </a:lnSpc>
              <a:buNone/>
            </a:pPr>
            <a:r>
              <a:rPr lang="en-US" sz="2100" dirty="0"/>
              <a:t>Liquidity</a:t>
            </a:r>
          </a:p>
        </p:txBody>
      </p:sp>
      <p:pic>
        <p:nvPicPr>
          <p:cNvPr id="7" name="Image 2" descr="preencoded.png"/>
          <p:cNvPicPr>
            <a:picLocks noChangeAspect="1"/>
          </p:cNvPicPr>
          <p:nvPr/>
        </p:nvPicPr>
        <p:blipFill>
          <a:blip r:embed="rId5"/>
          <a:stretch>
            <a:fillRect/>
          </a:stretch>
        </p:blipFill>
        <p:spPr>
          <a:xfrm>
            <a:off x="5798820" y="4430906"/>
            <a:ext cx="543401" cy="543401"/>
          </a:xfrm>
          <a:prstGeom prst="rect">
            <a:avLst/>
          </a:prstGeom>
        </p:spPr>
      </p:pic>
      <p:sp>
        <p:nvSpPr>
          <p:cNvPr id="8" name="Text 3"/>
          <p:cNvSpPr/>
          <p:nvPr/>
        </p:nvSpPr>
        <p:spPr>
          <a:xfrm>
            <a:off x="5499590" y="5255895"/>
            <a:ext cx="3032760" cy="679133"/>
          </a:xfrm>
          <a:prstGeom prst="rect">
            <a:avLst/>
          </a:prstGeom>
          <a:noFill/>
          <a:ln/>
        </p:spPr>
        <p:txBody>
          <a:bodyPr wrap="square" lIns="0" tIns="0" rIns="0" bIns="0" rtlCol="0" anchor="t"/>
          <a:lstStyle/>
          <a:p>
            <a:pPr marL="0" indent="0" algn="l">
              <a:lnSpc>
                <a:spcPts val="2650"/>
              </a:lnSpc>
              <a:buNone/>
            </a:pPr>
            <a:r>
              <a:rPr lang="en-US" sz="2100" dirty="0">
                <a:solidFill>
                  <a:srgbClr val="404155"/>
                </a:solidFill>
                <a:latin typeface="Corben" pitchFamily="34" charset="0"/>
                <a:ea typeface="Corben" pitchFamily="34" charset="-122"/>
                <a:cs typeface="Corben" pitchFamily="34" charset="-120"/>
              </a:rPr>
              <a:t>Customer</a:t>
            </a:r>
            <a:endParaRPr lang="en-US" sz="2100" dirty="0"/>
          </a:p>
        </p:txBody>
      </p:sp>
      <p:pic>
        <p:nvPicPr>
          <p:cNvPr id="13" name="Image 4" descr="preencoded.png"/>
          <p:cNvPicPr>
            <a:picLocks noChangeAspect="1"/>
          </p:cNvPicPr>
          <p:nvPr/>
        </p:nvPicPr>
        <p:blipFill>
          <a:blip r:embed="rId6"/>
          <a:stretch>
            <a:fillRect/>
          </a:stretch>
        </p:blipFill>
        <p:spPr>
          <a:xfrm>
            <a:off x="11522750" y="4558745"/>
            <a:ext cx="543401" cy="543401"/>
          </a:xfrm>
          <a:prstGeom prst="rect">
            <a:avLst/>
          </a:prstGeom>
        </p:spPr>
      </p:pic>
      <p:sp>
        <p:nvSpPr>
          <p:cNvPr id="14" name="Text 7"/>
          <p:cNvSpPr/>
          <p:nvPr/>
        </p:nvSpPr>
        <p:spPr>
          <a:xfrm>
            <a:off x="10836950" y="5255895"/>
            <a:ext cx="2717006" cy="339566"/>
          </a:xfrm>
          <a:prstGeom prst="rect">
            <a:avLst/>
          </a:prstGeom>
          <a:noFill/>
          <a:ln/>
        </p:spPr>
        <p:txBody>
          <a:bodyPr wrap="none" lIns="0" tIns="0" rIns="0" bIns="0" rtlCol="0" anchor="t"/>
          <a:lstStyle/>
          <a:p>
            <a:pPr marL="0" indent="0" algn="l">
              <a:lnSpc>
                <a:spcPts val="2650"/>
              </a:lnSpc>
              <a:buNone/>
            </a:pPr>
            <a:r>
              <a:rPr lang="en-US" sz="2100" dirty="0">
                <a:solidFill>
                  <a:srgbClr val="404155"/>
                </a:solidFill>
                <a:latin typeface="Corben" pitchFamily="34" charset="0"/>
                <a:ea typeface="Corben" pitchFamily="34" charset="-122"/>
                <a:cs typeface="Corben" pitchFamily="34" charset="-120"/>
              </a:rPr>
              <a:t>Sustainable Growth</a:t>
            </a:r>
            <a:endParaRPr lang="en-US" sz="2100" dirty="0"/>
          </a:p>
        </p:txBody>
      </p:sp>
      <p:sp>
        <p:nvSpPr>
          <p:cNvPr id="15" name="Text 8"/>
          <p:cNvSpPr/>
          <p:nvPr/>
        </p:nvSpPr>
        <p:spPr>
          <a:xfrm>
            <a:off x="10836950" y="5725835"/>
            <a:ext cx="3032760" cy="1391126"/>
          </a:xfrm>
          <a:prstGeom prst="rect">
            <a:avLst/>
          </a:prstGeom>
          <a:noFill/>
          <a:ln/>
        </p:spPr>
        <p:txBody>
          <a:bodyPr wrap="square" lIns="0" tIns="0" rIns="0" bIns="0" rtlCol="0" anchor="t"/>
          <a:lstStyle/>
          <a:p>
            <a:pPr marL="0" indent="0" algn="l">
              <a:lnSpc>
                <a:spcPts val="2700"/>
              </a:lnSpc>
              <a:buNone/>
            </a:pPr>
            <a:endParaRPr lang="en-US" sz="1700" dirty="0"/>
          </a:p>
        </p:txBody>
      </p:sp>
      <p:sp>
        <p:nvSpPr>
          <p:cNvPr id="25" name="Rectangle 7">
            <a:extLst>
              <a:ext uri="{FF2B5EF4-FFF2-40B4-BE49-F238E27FC236}">
                <a16:creationId xmlns:a16="http://schemas.microsoft.com/office/drawing/2014/main" id="{2B9E0E4C-AA44-052A-96DC-F5D4E36B5488}"/>
              </a:ext>
            </a:extLst>
          </p:cNvPr>
          <p:cNvSpPr>
            <a:spLocks noChangeArrowheads="1"/>
          </p:cNvSpPr>
          <p:nvPr/>
        </p:nvSpPr>
        <p:spPr bwMode="auto">
          <a:xfrm>
            <a:off x="513582" y="5302061"/>
            <a:ext cx="322634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Nobile" panose="020B0604020202020204" charset="0"/>
              </a:rPr>
              <a:t>1.Improve liquidity by balancing loan growth with deposit acquisition.</a:t>
            </a:r>
          </a:p>
        </p:txBody>
      </p:sp>
      <p:sp>
        <p:nvSpPr>
          <p:cNvPr id="29" name="Rectangle 8">
            <a:extLst>
              <a:ext uri="{FF2B5EF4-FFF2-40B4-BE49-F238E27FC236}">
                <a16:creationId xmlns:a16="http://schemas.microsoft.com/office/drawing/2014/main" id="{D0741BFE-20D0-E050-C0C7-F3197D66BDFC}"/>
              </a:ext>
            </a:extLst>
          </p:cNvPr>
          <p:cNvSpPr>
            <a:spLocks noChangeArrowheads="1"/>
          </p:cNvSpPr>
          <p:nvPr/>
        </p:nvSpPr>
        <p:spPr bwMode="auto">
          <a:xfrm>
            <a:off x="4921023" y="5582800"/>
            <a:ext cx="37475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Nobile" panose="020B0604020202020204" charset="0"/>
              </a:rPr>
              <a:t>2.Enhance customer retention strategies to minimize churn and increase long-term customer value.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Rectangle 9">
            <a:extLst>
              <a:ext uri="{FF2B5EF4-FFF2-40B4-BE49-F238E27FC236}">
                <a16:creationId xmlns:a16="http://schemas.microsoft.com/office/drawing/2014/main" id="{D27BE20A-0BDC-4C80-3649-7974AE782F40}"/>
              </a:ext>
            </a:extLst>
          </p:cNvPr>
          <p:cNvSpPr>
            <a:spLocks noChangeArrowheads="1"/>
          </p:cNvSpPr>
          <p:nvPr/>
        </p:nvSpPr>
        <p:spPr bwMode="auto">
          <a:xfrm>
            <a:off x="10700717" y="5480333"/>
            <a:ext cx="27487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3.Strengthen credit risk management to reduce default rates.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49405" y="491171"/>
            <a:ext cx="9004340" cy="708779"/>
          </a:xfrm>
          <a:prstGeom prst="rect">
            <a:avLst/>
          </a:prstGeom>
          <a:noFill/>
          <a:ln/>
        </p:spPr>
        <p:txBody>
          <a:bodyPr wrap="none" lIns="0" tIns="0" rIns="0" bIns="0" rtlCol="0" anchor="t"/>
          <a:lstStyle/>
          <a:p>
            <a:pPr marL="0" indent="0">
              <a:lnSpc>
                <a:spcPts val="5550"/>
              </a:lnSpc>
              <a:buNone/>
            </a:pPr>
            <a:r>
              <a:rPr lang="en-US" sz="4450" dirty="0">
                <a:latin typeface="Nobile" panose="020B0604020202020204" charset="0"/>
              </a:rPr>
              <a:t>Exploration The Dataset</a:t>
            </a:r>
          </a:p>
        </p:txBody>
      </p:sp>
      <p:sp>
        <p:nvSpPr>
          <p:cNvPr id="22" name="Rectangle 2">
            <a:extLst>
              <a:ext uri="{FF2B5EF4-FFF2-40B4-BE49-F238E27FC236}">
                <a16:creationId xmlns:a16="http://schemas.microsoft.com/office/drawing/2014/main" id="{B9EB2D92-6406-8233-FEA6-5572C12A3AC6}"/>
              </a:ext>
            </a:extLst>
          </p:cNvPr>
          <p:cNvSpPr>
            <a:spLocks noChangeArrowheads="1"/>
          </p:cNvSpPr>
          <p:nvPr/>
        </p:nvSpPr>
        <p:spPr bwMode="auto">
          <a:xfrm rot="10800000" flipV="1">
            <a:off x="120690" y="1350581"/>
            <a:ext cx="9810710" cy="552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Nobile" panose="020B0604020202020204" charset="0"/>
              </a:rPr>
              <a:t>The </a:t>
            </a:r>
            <a:r>
              <a:rPr kumimoji="0" lang="en-US" altLang="en-US" b="1" i="0" u="none" strike="noStrike" cap="none" normalizeH="0" baseline="0" dirty="0">
                <a:ln>
                  <a:noFill/>
                </a:ln>
                <a:solidFill>
                  <a:schemeClr val="tx1"/>
                </a:solidFill>
                <a:effectLst/>
                <a:latin typeface="Nobile" panose="020B0604020202020204" charset="0"/>
              </a:rPr>
              <a:t>Customers</a:t>
            </a:r>
            <a:r>
              <a:rPr kumimoji="0" lang="en-US" altLang="en-US" b="0" i="0" u="none" strike="noStrike" cap="none" normalizeH="0" baseline="0" dirty="0">
                <a:ln>
                  <a:noFill/>
                </a:ln>
                <a:solidFill>
                  <a:schemeClr val="tx1"/>
                </a:solidFill>
                <a:effectLst/>
                <a:latin typeface="Nobile" panose="020B0604020202020204" charset="0"/>
              </a:rPr>
              <a:t> table provides demographic data such as customer ID, name, city.</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Nobile" panose="020B0604020202020204" charset="0"/>
              </a:rPr>
              <a:t>The </a:t>
            </a:r>
            <a:r>
              <a:rPr kumimoji="0" lang="en-US" altLang="en-US" b="1" i="0" u="none" strike="noStrike" cap="none" normalizeH="0" baseline="0" dirty="0">
                <a:ln>
                  <a:noFill/>
                </a:ln>
                <a:solidFill>
                  <a:schemeClr val="tx1"/>
                </a:solidFill>
                <a:effectLst/>
                <a:latin typeface="Nobile" panose="020B0604020202020204" charset="0"/>
              </a:rPr>
              <a:t>Accounts</a:t>
            </a:r>
            <a:r>
              <a:rPr kumimoji="0" lang="en-US" altLang="en-US" b="0" i="0" u="none" strike="noStrike" cap="none" normalizeH="0" baseline="0" dirty="0">
                <a:ln>
                  <a:noFill/>
                </a:ln>
                <a:solidFill>
                  <a:schemeClr val="tx1"/>
                </a:solidFill>
                <a:effectLst/>
                <a:latin typeface="Nobile" panose="020B0604020202020204" charset="0"/>
              </a:rPr>
              <a:t> table tracks account types, balances, and account IDs linked to customers.</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Nobile" panose="020B0604020202020204" charset="0"/>
              </a:rPr>
              <a:t>The </a:t>
            </a:r>
            <a:r>
              <a:rPr kumimoji="0" lang="en-US" altLang="en-US" b="1" i="0" u="none" strike="noStrike" cap="none" normalizeH="0" baseline="0" dirty="0">
                <a:ln>
                  <a:noFill/>
                </a:ln>
                <a:solidFill>
                  <a:schemeClr val="tx1"/>
                </a:solidFill>
                <a:effectLst/>
                <a:latin typeface="Nobile" panose="020B0604020202020204" charset="0"/>
              </a:rPr>
              <a:t>Transactions</a:t>
            </a:r>
            <a:r>
              <a:rPr kumimoji="0" lang="en-US" altLang="en-US" b="0" i="0" u="none" strike="noStrike" cap="none" normalizeH="0" baseline="0" dirty="0">
                <a:ln>
                  <a:noFill/>
                </a:ln>
                <a:solidFill>
                  <a:schemeClr val="tx1"/>
                </a:solidFill>
                <a:effectLst/>
                <a:latin typeface="Nobile" panose="020B0604020202020204" charset="0"/>
              </a:rPr>
              <a:t> table records financial activities such as deposits, withdrawals, and transfers over time.</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Nobile" panose="020B0604020202020204" charset="0"/>
              </a:rPr>
              <a:t>The </a:t>
            </a:r>
            <a:r>
              <a:rPr kumimoji="0" lang="en-US" altLang="en-US" b="1" i="0" u="none" strike="noStrike" cap="none" normalizeH="0" baseline="0" dirty="0">
                <a:ln>
                  <a:noFill/>
                </a:ln>
                <a:solidFill>
                  <a:schemeClr val="tx1"/>
                </a:solidFill>
                <a:effectLst/>
                <a:latin typeface="Nobile" panose="020B0604020202020204" charset="0"/>
              </a:rPr>
              <a:t>Loans</a:t>
            </a:r>
            <a:r>
              <a:rPr kumimoji="0" lang="en-US" altLang="en-US" b="0" i="0" u="none" strike="noStrike" cap="none" normalizeH="0" baseline="0" dirty="0">
                <a:ln>
                  <a:noFill/>
                </a:ln>
                <a:solidFill>
                  <a:schemeClr val="tx1"/>
                </a:solidFill>
                <a:effectLst/>
                <a:latin typeface="Nobile" panose="020B0604020202020204" charset="0"/>
              </a:rPr>
              <a:t> table includes information on loan amounts, interest rates, and loan types (e.g., personal, auto, education). </a:t>
            </a:r>
          </a:p>
        </p:txBody>
      </p:sp>
      <p:pic>
        <p:nvPicPr>
          <p:cNvPr id="3" name="Image 0" descr="preencoded.png">
            <a:extLst>
              <a:ext uri="{FF2B5EF4-FFF2-40B4-BE49-F238E27FC236}">
                <a16:creationId xmlns:a16="http://schemas.microsoft.com/office/drawing/2014/main" id="{33D6AF89-8C89-D856-BD80-A0EA2BFF5B0F}"/>
              </a:ext>
            </a:extLst>
          </p:cNvPr>
          <p:cNvPicPr>
            <a:picLocks noChangeAspect="1"/>
          </p:cNvPicPr>
          <p:nvPr/>
        </p:nvPicPr>
        <p:blipFill>
          <a:blip r:embed="rId3"/>
          <a:stretch>
            <a:fillRect/>
          </a:stretch>
        </p:blipFill>
        <p:spPr>
          <a:xfrm>
            <a:off x="9829800" y="0"/>
            <a:ext cx="4800600" cy="82309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AC789C5-ABC5-3D2D-CBE1-8451CBAD5EBB}"/>
              </a:ext>
            </a:extLst>
          </p:cNvPr>
          <p:cNvSpPr/>
          <p:nvPr/>
        </p:nvSpPr>
        <p:spPr>
          <a:xfrm>
            <a:off x="563705" y="491171"/>
            <a:ext cx="9004340" cy="708779"/>
          </a:xfrm>
          <a:prstGeom prst="rect">
            <a:avLst/>
          </a:prstGeom>
          <a:noFill/>
          <a:ln/>
        </p:spPr>
        <p:txBody>
          <a:bodyPr wrap="none" lIns="0" tIns="0" rIns="0" bIns="0" rtlCol="0" anchor="t"/>
          <a:lstStyle/>
          <a:p>
            <a:pPr marL="0" indent="0">
              <a:lnSpc>
                <a:spcPts val="5550"/>
              </a:lnSpc>
              <a:buNone/>
            </a:pPr>
            <a:r>
              <a:rPr lang="en-US" sz="4450" dirty="0">
                <a:latin typeface="Nobile" panose="020B0604020202020204" charset="0"/>
              </a:rPr>
              <a:t>Transactions Assumptions</a:t>
            </a:r>
          </a:p>
        </p:txBody>
      </p:sp>
      <p:sp>
        <p:nvSpPr>
          <p:cNvPr id="3" name="Rectangle 2">
            <a:extLst>
              <a:ext uri="{FF2B5EF4-FFF2-40B4-BE49-F238E27FC236}">
                <a16:creationId xmlns:a16="http://schemas.microsoft.com/office/drawing/2014/main" id="{5C1369D5-8070-1959-81E8-AC00C9182606}"/>
              </a:ext>
            </a:extLst>
          </p:cNvPr>
          <p:cNvSpPr>
            <a:spLocks noChangeArrowheads="1"/>
          </p:cNvSpPr>
          <p:nvPr/>
        </p:nvSpPr>
        <p:spPr bwMode="auto">
          <a:xfrm rot="10800000" flipV="1">
            <a:off x="260390" y="1062400"/>
            <a:ext cx="9810710" cy="206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Nobile" panose="020B0604020202020204" charset="0"/>
              </a:rPr>
              <a:t>The</a:t>
            </a:r>
            <a:r>
              <a:rPr lang="en-US" altLang="en-US" dirty="0">
                <a:latin typeface="Nobile" panose="020B0604020202020204" charset="0"/>
              </a:rPr>
              <a:t> Deposit interest      = deposit amount * .01</a:t>
            </a:r>
          </a:p>
          <a:p>
            <a:pPr marL="0" marR="0" lvl="0" indent="0" algn="l" defTabSz="914400" rtl="0" eaLnBrk="0" fontAlgn="base" latinLnBrk="0" hangingPunct="0">
              <a:lnSpc>
                <a:spcPct val="250000"/>
              </a:lnSpc>
              <a:spcBef>
                <a:spcPct val="0"/>
              </a:spcBef>
              <a:spcAft>
                <a:spcPct val="0"/>
              </a:spcAft>
              <a:buClrTx/>
              <a:buSzTx/>
              <a:buFontTx/>
              <a:buChar char="•"/>
              <a:tabLst/>
            </a:pPr>
            <a:r>
              <a:rPr lang="en-US" altLang="en-US" dirty="0">
                <a:latin typeface="Nobile" panose="020B0604020202020204" charset="0"/>
              </a:rPr>
              <a:t>Transaction fees for every single transaction is 3EGP </a:t>
            </a:r>
            <a:endParaRPr kumimoji="0" lang="en-US" altLang="en-US" b="0" i="0" u="none" strike="noStrike" cap="none" normalizeH="0" baseline="0" dirty="0">
              <a:ln>
                <a:noFill/>
              </a:ln>
              <a:solidFill>
                <a:schemeClr val="tx1"/>
              </a:solidFill>
              <a:effectLst/>
              <a:latin typeface="Nobile" panose="020B0604020202020204" charset="0"/>
            </a:endParaRPr>
          </a:p>
        </p:txBody>
      </p:sp>
      <p:pic>
        <p:nvPicPr>
          <p:cNvPr id="4" name="Image 0" descr="preencoded.png">
            <a:extLst>
              <a:ext uri="{FF2B5EF4-FFF2-40B4-BE49-F238E27FC236}">
                <a16:creationId xmlns:a16="http://schemas.microsoft.com/office/drawing/2014/main" id="{2AC1726B-B3C0-F2D3-29B4-25D9185444E8}"/>
              </a:ext>
            </a:extLst>
          </p:cNvPr>
          <p:cNvPicPr>
            <a:picLocks noChangeAspect="1"/>
          </p:cNvPicPr>
          <p:nvPr/>
        </p:nvPicPr>
        <p:blipFill>
          <a:blip r:embed="rId2"/>
          <a:stretch>
            <a:fillRect/>
          </a:stretch>
        </p:blipFill>
        <p:spPr>
          <a:xfrm>
            <a:off x="9144000" y="0"/>
            <a:ext cx="5486400" cy="8229600"/>
          </a:xfrm>
          <a:prstGeom prst="rect">
            <a:avLst/>
          </a:prstGeom>
        </p:spPr>
      </p:pic>
    </p:spTree>
    <p:extLst>
      <p:ext uri="{BB962C8B-B14F-4D97-AF65-F5344CB8AC3E}">
        <p14:creationId xmlns:p14="http://schemas.microsoft.com/office/powerpoint/2010/main" val="4110031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9260F04-39B2-A57C-5E8E-00FF4CF07D59}"/>
              </a:ext>
            </a:extLst>
          </p:cNvPr>
          <p:cNvSpPr/>
          <p:nvPr/>
        </p:nvSpPr>
        <p:spPr>
          <a:xfrm>
            <a:off x="563705" y="491171"/>
            <a:ext cx="9004340" cy="708779"/>
          </a:xfrm>
          <a:prstGeom prst="rect">
            <a:avLst/>
          </a:prstGeom>
          <a:noFill/>
          <a:ln/>
        </p:spPr>
        <p:txBody>
          <a:bodyPr wrap="none" lIns="0" tIns="0" rIns="0" bIns="0" rtlCol="0" anchor="t"/>
          <a:lstStyle/>
          <a:p>
            <a:pPr marL="0" indent="0">
              <a:lnSpc>
                <a:spcPts val="5550"/>
              </a:lnSpc>
              <a:buNone/>
            </a:pPr>
            <a:r>
              <a:rPr lang="en-US" sz="4450" dirty="0">
                <a:latin typeface="Nobile" panose="020B0604020202020204" charset="0"/>
              </a:rPr>
              <a:t>Loans Assumptions</a:t>
            </a:r>
          </a:p>
        </p:txBody>
      </p:sp>
      <p:sp>
        <p:nvSpPr>
          <p:cNvPr id="3" name="Rectangle 2">
            <a:extLst>
              <a:ext uri="{FF2B5EF4-FFF2-40B4-BE49-F238E27FC236}">
                <a16:creationId xmlns:a16="http://schemas.microsoft.com/office/drawing/2014/main" id="{7C96DE57-6AD1-046A-BC72-3E7A0C5BFA74}"/>
              </a:ext>
            </a:extLst>
          </p:cNvPr>
          <p:cNvSpPr>
            <a:spLocks noChangeArrowheads="1"/>
          </p:cNvSpPr>
          <p:nvPr/>
        </p:nvSpPr>
        <p:spPr bwMode="auto">
          <a:xfrm rot="10800000" flipV="1">
            <a:off x="0" y="845560"/>
            <a:ext cx="9810710" cy="6220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Nobile" panose="020B0604020202020204" charset="0"/>
              </a:rPr>
              <a:t>The</a:t>
            </a:r>
            <a:r>
              <a:rPr lang="en-US" altLang="en-US" dirty="0">
                <a:latin typeface="Nobile" panose="020B0604020202020204" charset="0"/>
              </a:rPr>
              <a:t> loan Age years :  calculate the age of the loan</a:t>
            </a:r>
          </a:p>
          <a:p>
            <a:pPr marL="0" marR="0" lvl="0" indent="0" algn="l" defTabSz="914400" rtl="0" eaLnBrk="0" fontAlgn="base" latinLnBrk="0" hangingPunct="0">
              <a:lnSpc>
                <a:spcPct val="250000"/>
              </a:lnSpc>
              <a:spcBef>
                <a:spcPct val="0"/>
              </a:spcBef>
              <a:spcAft>
                <a:spcPct val="0"/>
              </a:spcAft>
              <a:buClrTx/>
              <a:buSzTx/>
              <a:buFontTx/>
              <a:buChar char="•"/>
              <a:tabLst/>
            </a:pPr>
            <a:r>
              <a:rPr lang="en-US" altLang="en-US" dirty="0">
                <a:latin typeface="Nobile" panose="020B0604020202020204" charset="0"/>
              </a:rPr>
              <a:t>Loan age group : describe every loan fall in different category </a:t>
            </a:r>
          </a:p>
          <a:p>
            <a:pPr lvl="1" eaLnBrk="0" fontAlgn="base" hangingPunct="0">
              <a:lnSpc>
                <a:spcPct val="250000"/>
              </a:lnSpc>
              <a:spcBef>
                <a:spcPct val="0"/>
              </a:spcBef>
              <a:spcAft>
                <a:spcPct val="0"/>
              </a:spcAft>
              <a:buFontTx/>
              <a:buChar char="•"/>
            </a:pPr>
            <a:r>
              <a:rPr lang="en-US" altLang="en-US" dirty="0">
                <a:latin typeface="Nobile" panose="020B0604020202020204" charset="0"/>
              </a:rPr>
              <a:t>Categories :  1. New loan  &gt;&gt;&gt;&gt; l   </a:t>
            </a:r>
            <a:r>
              <a:rPr lang="en-US" altLang="en-US" dirty="0" err="1">
                <a:latin typeface="Nobile" panose="020B0604020202020204" charset="0"/>
              </a:rPr>
              <a:t>oan</a:t>
            </a:r>
            <a:r>
              <a:rPr lang="en-US" altLang="en-US" dirty="0">
                <a:latin typeface="Nobile" panose="020B0604020202020204" charset="0"/>
              </a:rPr>
              <a:t> ages less than one year </a:t>
            </a:r>
          </a:p>
          <a:p>
            <a:pPr lvl="1" eaLnBrk="0" fontAlgn="base" hangingPunct="0">
              <a:lnSpc>
                <a:spcPct val="250000"/>
              </a:lnSpc>
              <a:spcBef>
                <a:spcPct val="0"/>
              </a:spcBef>
              <a:spcAft>
                <a:spcPct val="0"/>
              </a:spcAft>
              <a:buFontTx/>
              <a:buChar char="•"/>
            </a:pPr>
            <a:r>
              <a:rPr lang="en-US" altLang="en-US" dirty="0">
                <a:latin typeface="Nobile" panose="020B0604020202020204" charset="0"/>
              </a:rPr>
              <a:t>Maturing loan                     &gt;&gt;&gt;&gt;     loan age between 1 and 3 years </a:t>
            </a:r>
          </a:p>
          <a:p>
            <a:pPr lvl="1" eaLnBrk="0" fontAlgn="base" hangingPunct="0">
              <a:lnSpc>
                <a:spcPct val="250000"/>
              </a:lnSpc>
              <a:spcBef>
                <a:spcPct val="0"/>
              </a:spcBef>
              <a:spcAft>
                <a:spcPct val="0"/>
              </a:spcAft>
              <a:buFontTx/>
              <a:buChar char="•"/>
            </a:pPr>
            <a:r>
              <a:rPr lang="en-US" altLang="en-US" dirty="0">
                <a:latin typeface="Nobile" panose="020B0604020202020204" charset="0"/>
              </a:rPr>
              <a:t>Old loan                               &gt;&gt;&gt;&gt;     loan age more than 3 years </a:t>
            </a:r>
          </a:p>
          <a:p>
            <a:pPr eaLnBrk="0" fontAlgn="base" hangingPunct="0">
              <a:lnSpc>
                <a:spcPct val="250000"/>
              </a:lnSpc>
              <a:spcBef>
                <a:spcPct val="0"/>
              </a:spcBef>
              <a:spcAft>
                <a:spcPct val="0"/>
              </a:spcAft>
              <a:buFontTx/>
              <a:buChar char="•"/>
            </a:pPr>
            <a:r>
              <a:rPr lang="en-US" altLang="en-US" dirty="0">
                <a:latin typeface="Nobile" panose="020B0604020202020204" charset="0"/>
              </a:rPr>
              <a:t> high Risk loans :  Personal loans are considered highly Risk more than other </a:t>
            </a:r>
          </a:p>
          <a:p>
            <a:pPr eaLnBrk="0" fontAlgn="base" hangingPunct="0">
              <a:lnSpc>
                <a:spcPct val="250000"/>
              </a:lnSpc>
              <a:spcBef>
                <a:spcPct val="0"/>
              </a:spcBef>
              <a:spcAft>
                <a:spcPct val="0"/>
              </a:spcAft>
              <a:buFontTx/>
              <a:buChar char="•"/>
            </a:pPr>
            <a:r>
              <a:rPr lang="en-US" altLang="en-US" dirty="0">
                <a:latin typeface="Nobile" panose="020B0604020202020204" charset="0"/>
              </a:rPr>
              <a:t>Revenues   :      the total loan amount * interest rate</a:t>
            </a:r>
          </a:p>
          <a:p>
            <a:pPr lvl="1" eaLnBrk="0" fontAlgn="base" hangingPunct="0">
              <a:lnSpc>
                <a:spcPct val="250000"/>
              </a:lnSpc>
              <a:spcBef>
                <a:spcPct val="0"/>
              </a:spcBef>
              <a:spcAft>
                <a:spcPct val="0"/>
              </a:spcAft>
              <a:buFontTx/>
              <a:buChar char="•"/>
            </a:pPr>
            <a:endParaRPr lang="en-US" altLang="en-US" dirty="0">
              <a:latin typeface="Nobile" panose="020B0604020202020204" charset="0"/>
            </a:endParaRPr>
          </a:p>
        </p:txBody>
      </p:sp>
      <p:pic>
        <p:nvPicPr>
          <p:cNvPr id="4" name="Image 0" descr="preencoded.png">
            <a:extLst>
              <a:ext uri="{FF2B5EF4-FFF2-40B4-BE49-F238E27FC236}">
                <a16:creationId xmlns:a16="http://schemas.microsoft.com/office/drawing/2014/main" id="{0333965B-3862-FA1C-6739-82A2C15D967B}"/>
              </a:ext>
            </a:extLst>
          </p:cNvPr>
          <p:cNvPicPr>
            <a:picLocks noChangeAspect="1"/>
          </p:cNvPicPr>
          <p:nvPr/>
        </p:nvPicPr>
        <p:blipFill>
          <a:blip r:embed="rId2"/>
          <a:stretch>
            <a:fillRect/>
          </a:stretch>
        </p:blipFill>
        <p:spPr>
          <a:xfrm>
            <a:off x="9144000" y="0"/>
            <a:ext cx="5486400" cy="8229600"/>
          </a:xfrm>
          <a:prstGeom prst="rect">
            <a:avLst/>
          </a:prstGeom>
        </p:spPr>
      </p:pic>
    </p:spTree>
    <p:extLst>
      <p:ext uri="{BB962C8B-B14F-4D97-AF65-F5344CB8AC3E}">
        <p14:creationId xmlns:p14="http://schemas.microsoft.com/office/powerpoint/2010/main" val="4076331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925623B-FD11-B468-10A5-6A5A50323DF3}"/>
              </a:ext>
            </a:extLst>
          </p:cNvPr>
          <p:cNvSpPr/>
          <p:nvPr/>
        </p:nvSpPr>
        <p:spPr>
          <a:xfrm>
            <a:off x="432265" y="217413"/>
            <a:ext cx="6288444" cy="896002"/>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4800" dirty="0">
                <a:latin typeface="Nobile" panose="020B0604020202020204" charset="0"/>
                <a:ea typeface="+mj-ea"/>
                <a:cs typeface="+mj-cs"/>
              </a:rPr>
              <a:t>Objectives</a:t>
            </a:r>
            <a:r>
              <a:rPr lang="en-US" sz="4800" dirty="0">
                <a:latin typeface="+mj-lt"/>
                <a:ea typeface="+mj-ea"/>
                <a:cs typeface="+mj-cs"/>
              </a:rPr>
              <a:t> </a:t>
            </a:r>
          </a:p>
        </p:txBody>
      </p:sp>
      <p:pic>
        <p:nvPicPr>
          <p:cNvPr id="2052" name="Picture 4">
            <a:extLst>
              <a:ext uri="{FF2B5EF4-FFF2-40B4-BE49-F238E27FC236}">
                <a16:creationId xmlns:a16="http://schemas.microsoft.com/office/drawing/2014/main" id="{26E58CAD-58B0-E5A7-49B8-958074F433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64" r="35191" b="1"/>
          <a:stretch/>
        </p:blipFill>
        <p:spPr bwMode="auto">
          <a:xfrm>
            <a:off x="8151950" y="10"/>
            <a:ext cx="6478449" cy="82295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91BE3E-DF56-2A9B-25BB-A539BD1827B0}"/>
              </a:ext>
            </a:extLst>
          </p:cNvPr>
          <p:cNvSpPr txBox="1"/>
          <p:nvPr/>
        </p:nvSpPr>
        <p:spPr>
          <a:xfrm>
            <a:off x="546265" y="2122105"/>
            <a:ext cx="7968343" cy="369332"/>
          </a:xfrm>
          <a:prstGeom prst="rect">
            <a:avLst/>
          </a:prstGeom>
          <a:noFill/>
        </p:spPr>
        <p:txBody>
          <a:bodyPr wrap="square" rtlCol="0">
            <a:spAutoFit/>
          </a:bodyPr>
          <a:lstStyle/>
          <a:p>
            <a:r>
              <a:rPr lang="en-US" b="1" dirty="0">
                <a:latin typeface="Nobile" panose="020B0604020202020204" charset="0"/>
              </a:rPr>
              <a:t>1</a:t>
            </a:r>
            <a:r>
              <a:rPr lang="en-US" dirty="0">
                <a:latin typeface="Nobile" panose="020B0604020202020204" charset="0"/>
              </a:rPr>
              <a:t>.</a:t>
            </a:r>
            <a:r>
              <a:rPr lang="en-US" b="1" dirty="0">
                <a:latin typeface="Nobile" panose="020B0604020202020204" charset="0"/>
              </a:rPr>
              <a:t> Liquidity Analysis</a:t>
            </a:r>
            <a:r>
              <a:rPr lang="en-US" dirty="0">
                <a:latin typeface="Nobile" panose="020B0604020202020204" charset="0"/>
              </a:rPr>
              <a:t>: Assess the balance between loans and  deposits</a:t>
            </a:r>
          </a:p>
        </p:txBody>
      </p:sp>
      <p:sp>
        <p:nvSpPr>
          <p:cNvPr id="8" name="TextBox 7">
            <a:extLst>
              <a:ext uri="{FF2B5EF4-FFF2-40B4-BE49-F238E27FC236}">
                <a16:creationId xmlns:a16="http://schemas.microsoft.com/office/drawing/2014/main" id="{D49C2817-7A5A-A718-E9AD-659F1B61D3B4}"/>
              </a:ext>
            </a:extLst>
          </p:cNvPr>
          <p:cNvSpPr txBox="1"/>
          <p:nvPr/>
        </p:nvSpPr>
        <p:spPr>
          <a:xfrm>
            <a:off x="582156" y="3007893"/>
            <a:ext cx="7566137" cy="369332"/>
          </a:xfrm>
          <a:prstGeom prst="rect">
            <a:avLst/>
          </a:prstGeom>
          <a:noFill/>
        </p:spPr>
        <p:txBody>
          <a:bodyPr wrap="square" rtlCol="0">
            <a:spAutoFit/>
          </a:bodyPr>
          <a:lstStyle/>
          <a:p>
            <a:r>
              <a:rPr lang="en-US" b="1" dirty="0">
                <a:latin typeface="Nobile" panose="020B0604020202020204" charset="0"/>
              </a:rPr>
              <a:t>2. Profitability</a:t>
            </a:r>
            <a:r>
              <a:rPr lang="en-US" dirty="0">
                <a:latin typeface="Nobile" panose="020B0604020202020204" charset="0"/>
              </a:rPr>
              <a:t>: Analyze interest income from loans and loan growth</a:t>
            </a:r>
          </a:p>
        </p:txBody>
      </p:sp>
      <p:sp>
        <p:nvSpPr>
          <p:cNvPr id="9" name="TextBox 8">
            <a:extLst>
              <a:ext uri="{FF2B5EF4-FFF2-40B4-BE49-F238E27FC236}">
                <a16:creationId xmlns:a16="http://schemas.microsoft.com/office/drawing/2014/main" id="{7092A318-3955-0757-670E-C3EB9C6A31A5}"/>
              </a:ext>
            </a:extLst>
          </p:cNvPr>
          <p:cNvSpPr txBox="1"/>
          <p:nvPr/>
        </p:nvSpPr>
        <p:spPr>
          <a:xfrm>
            <a:off x="582156" y="3948128"/>
            <a:ext cx="6478449" cy="646331"/>
          </a:xfrm>
          <a:prstGeom prst="rect">
            <a:avLst/>
          </a:prstGeom>
          <a:noFill/>
        </p:spPr>
        <p:txBody>
          <a:bodyPr wrap="square" rtlCol="0">
            <a:spAutoFit/>
          </a:bodyPr>
          <a:lstStyle/>
          <a:p>
            <a:r>
              <a:rPr lang="en-US" b="1" dirty="0">
                <a:latin typeface="Nobile" panose="020B0604020202020204" charset="0"/>
              </a:rPr>
              <a:t>3.Credit Risk Management</a:t>
            </a:r>
            <a:r>
              <a:rPr lang="en-US" dirty="0">
                <a:latin typeface="Nobile" panose="020B0604020202020204" charset="0"/>
              </a:rPr>
              <a:t>: Monitor loan default rates, non-performing loans (NPL),</a:t>
            </a:r>
          </a:p>
        </p:txBody>
      </p:sp>
      <p:sp>
        <p:nvSpPr>
          <p:cNvPr id="10" name="TextBox 9">
            <a:extLst>
              <a:ext uri="{FF2B5EF4-FFF2-40B4-BE49-F238E27FC236}">
                <a16:creationId xmlns:a16="http://schemas.microsoft.com/office/drawing/2014/main" id="{25C6ABD8-E758-889E-0DC3-B2464665C6F0}"/>
              </a:ext>
            </a:extLst>
          </p:cNvPr>
          <p:cNvSpPr txBox="1"/>
          <p:nvPr/>
        </p:nvSpPr>
        <p:spPr>
          <a:xfrm>
            <a:off x="642063" y="5037353"/>
            <a:ext cx="6478449" cy="646331"/>
          </a:xfrm>
          <a:prstGeom prst="rect">
            <a:avLst/>
          </a:prstGeom>
          <a:noFill/>
        </p:spPr>
        <p:txBody>
          <a:bodyPr wrap="square" rtlCol="0">
            <a:spAutoFit/>
          </a:bodyPr>
          <a:lstStyle/>
          <a:p>
            <a:r>
              <a:rPr lang="en-US" b="1" dirty="0">
                <a:latin typeface="Nobile" panose="020B0604020202020204" charset="0"/>
              </a:rPr>
              <a:t>4. RFM Analysis</a:t>
            </a:r>
            <a:r>
              <a:rPr lang="en-US" dirty="0">
                <a:latin typeface="Nobile" panose="020B0604020202020204" charset="0"/>
              </a:rPr>
              <a:t>: Understand customer behavior and Engagement </a:t>
            </a:r>
          </a:p>
        </p:txBody>
      </p:sp>
    </p:spTree>
    <p:extLst>
      <p:ext uri="{BB962C8B-B14F-4D97-AF65-F5344CB8AC3E}">
        <p14:creationId xmlns:p14="http://schemas.microsoft.com/office/powerpoint/2010/main" val="96293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21600"/>
          </a:xfrm>
          <a:prstGeom prst="rect">
            <a:avLst/>
          </a:prstGeom>
        </p:spPr>
      </p:pic>
      <p:sp>
        <p:nvSpPr>
          <p:cNvPr id="3" name="Text 0"/>
          <p:cNvSpPr/>
          <p:nvPr/>
        </p:nvSpPr>
        <p:spPr>
          <a:xfrm>
            <a:off x="627692" y="2553533"/>
            <a:ext cx="7536894" cy="580430"/>
          </a:xfrm>
          <a:prstGeom prst="rect">
            <a:avLst/>
          </a:prstGeom>
          <a:noFill/>
          <a:ln/>
        </p:spPr>
        <p:txBody>
          <a:bodyPr wrap="none" lIns="0" tIns="0" rIns="0" bIns="0" rtlCol="0" anchor="t"/>
          <a:lstStyle/>
          <a:p>
            <a:pPr marL="0" indent="0">
              <a:lnSpc>
                <a:spcPts val="4550"/>
              </a:lnSpc>
              <a:buNone/>
            </a:pPr>
            <a:r>
              <a:rPr lang="en-US" sz="3650" dirty="0">
                <a:solidFill>
                  <a:srgbClr val="1B1B27"/>
                </a:solidFill>
                <a:latin typeface="Corben" pitchFamily="34" charset="0"/>
                <a:ea typeface="Corben" pitchFamily="34" charset="-122"/>
                <a:cs typeface="Corben" pitchFamily="34" charset="-120"/>
              </a:rPr>
              <a:t>Key Metrics and Ratios in Banking</a:t>
            </a:r>
            <a:endParaRPr lang="en-US" sz="3650" dirty="0"/>
          </a:p>
        </p:txBody>
      </p:sp>
      <p:sp>
        <p:nvSpPr>
          <p:cNvPr id="4" name="Shape 1"/>
          <p:cNvSpPr/>
          <p:nvPr/>
        </p:nvSpPr>
        <p:spPr>
          <a:xfrm>
            <a:off x="649962" y="3765352"/>
            <a:ext cx="13330476" cy="3879294"/>
          </a:xfrm>
          <a:prstGeom prst="roundRect">
            <a:avLst>
              <a:gd name="adj" fmla="val 2011"/>
            </a:avLst>
          </a:prstGeom>
          <a:noFill/>
          <a:ln w="7620">
            <a:solidFill>
              <a:srgbClr val="000000">
                <a:alpha val="8000"/>
              </a:srgbClr>
            </a:solidFill>
            <a:prstDash val="solid"/>
          </a:ln>
        </p:spPr>
        <p:txBody>
          <a:bodyPr/>
          <a:lstStyle/>
          <a:p>
            <a:endParaRPr lang="en-US"/>
          </a:p>
        </p:txBody>
      </p:sp>
      <p:sp>
        <p:nvSpPr>
          <p:cNvPr id="5" name="Shape 2"/>
          <p:cNvSpPr/>
          <p:nvPr/>
        </p:nvSpPr>
        <p:spPr>
          <a:xfrm>
            <a:off x="657582" y="3772972"/>
            <a:ext cx="13313807" cy="535067"/>
          </a:xfrm>
          <a:prstGeom prst="rect">
            <a:avLst/>
          </a:prstGeom>
          <a:solidFill>
            <a:srgbClr val="FFFFFF">
              <a:alpha val="4000"/>
            </a:srgbClr>
          </a:solidFill>
          <a:ln/>
        </p:spPr>
        <p:txBody>
          <a:bodyPr/>
          <a:lstStyle/>
          <a:p>
            <a:endParaRPr lang="en-US"/>
          </a:p>
        </p:txBody>
      </p:sp>
      <p:sp>
        <p:nvSpPr>
          <p:cNvPr id="6" name="Text 3"/>
          <p:cNvSpPr/>
          <p:nvPr/>
        </p:nvSpPr>
        <p:spPr>
          <a:xfrm>
            <a:off x="844629" y="3891915"/>
            <a:ext cx="4062412" cy="297180"/>
          </a:xfrm>
          <a:prstGeom prst="rect">
            <a:avLst/>
          </a:prstGeom>
          <a:noFill/>
          <a:ln/>
        </p:spPr>
        <p:txBody>
          <a:bodyPr wrap="none" lIns="0" tIns="0" rIns="0" bIns="0" rtlCol="0" anchor="t"/>
          <a:lstStyle/>
          <a:p>
            <a:pPr marL="0" indent="0">
              <a:lnSpc>
                <a:spcPts val="2300"/>
              </a:lnSpc>
              <a:buNone/>
            </a:pPr>
            <a:r>
              <a:rPr lang="en-US" sz="1450" b="1" dirty="0">
                <a:solidFill>
                  <a:srgbClr val="404155"/>
                </a:solidFill>
                <a:latin typeface="Nobile" pitchFamily="34" charset="0"/>
                <a:ea typeface="Nobile" pitchFamily="34" charset="-122"/>
                <a:cs typeface="Nobile" pitchFamily="34" charset="-120"/>
              </a:rPr>
              <a:t>Metric</a:t>
            </a:r>
            <a:endParaRPr lang="en-US" sz="1450" b="1" dirty="0"/>
          </a:p>
        </p:txBody>
      </p:sp>
      <p:sp>
        <p:nvSpPr>
          <p:cNvPr id="7" name="Text 4"/>
          <p:cNvSpPr/>
          <p:nvPr/>
        </p:nvSpPr>
        <p:spPr>
          <a:xfrm>
            <a:off x="5285899" y="3891915"/>
            <a:ext cx="4058603" cy="297180"/>
          </a:xfrm>
          <a:prstGeom prst="rect">
            <a:avLst/>
          </a:prstGeom>
          <a:noFill/>
          <a:ln/>
        </p:spPr>
        <p:txBody>
          <a:bodyPr wrap="none" lIns="0" tIns="0" rIns="0" bIns="0" rtlCol="0" anchor="t"/>
          <a:lstStyle/>
          <a:p>
            <a:pPr marL="0" indent="0" algn="ctr">
              <a:lnSpc>
                <a:spcPts val="2300"/>
              </a:lnSpc>
              <a:buNone/>
            </a:pPr>
            <a:r>
              <a:rPr lang="en-US" sz="1450" b="1" dirty="0">
                <a:solidFill>
                  <a:srgbClr val="404155"/>
                </a:solidFill>
                <a:latin typeface="Nobile" pitchFamily="34" charset="0"/>
                <a:ea typeface="Nobile" pitchFamily="34" charset="-122"/>
                <a:cs typeface="Nobile" pitchFamily="34" charset="-120"/>
              </a:rPr>
              <a:t>Description</a:t>
            </a:r>
            <a:endParaRPr lang="en-US" sz="1450" b="1" dirty="0"/>
          </a:p>
        </p:txBody>
      </p:sp>
      <p:sp>
        <p:nvSpPr>
          <p:cNvPr id="9" name="Shape 6"/>
          <p:cNvSpPr/>
          <p:nvPr/>
        </p:nvSpPr>
        <p:spPr>
          <a:xfrm>
            <a:off x="606170" y="3627481"/>
            <a:ext cx="13313807" cy="832247"/>
          </a:xfrm>
          <a:prstGeom prst="rect">
            <a:avLst/>
          </a:prstGeom>
          <a:solidFill>
            <a:srgbClr val="000000">
              <a:alpha val="4000"/>
            </a:srgbClr>
          </a:solidFill>
          <a:ln/>
        </p:spPr>
        <p:txBody>
          <a:bodyPr/>
          <a:lstStyle/>
          <a:p>
            <a:endParaRPr lang="en-US"/>
          </a:p>
        </p:txBody>
      </p:sp>
      <p:sp>
        <p:nvSpPr>
          <p:cNvPr id="10" name="Text 7"/>
          <p:cNvSpPr/>
          <p:nvPr/>
        </p:nvSpPr>
        <p:spPr>
          <a:xfrm>
            <a:off x="844629" y="4426982"/>
            <a:ext cx="4062412" cy="297180"/>
          </a:xfrm>
          <a:prstGeom prst="rect">
            <a:avLst/>
          </a:prstGeom>
          <a:noFill/>
          <a:ln/>
        </p:spPr>
        <p:txBody>
          <a:bodyPr wrap="none" lIns="0" tIns="0" rIns="0" bIns="0" rtlCol="0" anchor="t"/>
          <a:lstStyle/>
          <a:p>
            <a:pPr marL="0" indent="0">
              <a:lnSpc>
                <a:spcPts val="2300"/>
              </a:lnSpc>
              <a:buNone/>
            </a:pPr>
            <a:endParaRPr lang="en-US" sz="1450" dirty="0"/>
          </a:p>
        </p:txBody>
      </p:sp>
      <p:sp>
        <p:nvSpPr>
          <p:cNvPr id="11" name="Text 8"/>
          <p:cNvSpPr/>
          <p:nvPr/>
        </p:nvSpPr>
        <p:spPr>
          <a:xfrm>
            <a:off x="5285899" y="4426982"/>
            <a:ext cx="8026340" cy="577692"/>
          </a:xfrm>
          <a:prstGeom prst="rect">
            <a:avLst/>
          </a:prstGeom>
          <a:noFill/>
          <a:ln/>
        </p:spPr>
        <p:txBody>
          <a:bodyPr wrap="none" lIns="0" tIns="0" rIns="0" bIns="0" rtlCol="0" anchor="t"/>
          <a:lstStyle/>
          <a:p>
            <a:pPr marL="0" indent="0">
              <a:lnSpc>
                <a:spcPts val="2300"/>
              </a:lnSpc>
              <a:buNone/>
            </a:pPr>
            <a:r>
              <a:rPr lang="en-US" sz="1600" dirty="0"/>
              <a:t>Average revenue generated per customer minus associated costs.</a:t>
            </a:r>
            <a:endParaRPr lang="en-US" sz="1450" dirty="0"/>
          </a:p>
        </p:txBody>
      </p:sp>
      <p:sp>
        <p:nvSpPr>
          <p:cNvPr id="13" name="Shape 10"/>
          <p:cNvSpPr/>
          <p:nvPr/>
        </p:nvSpPr>
        <p:spPr>
          <a:xfrm>
            <a:off x="657583" y="4324706"/>
            <a:ext cx="2857514" cy="832247"/>
          </a:xfrm>
          <a:prstGeom prst="rect">
            <a:avLst/>
          </a:prstGeom>
          <a:solidFill>
            <a:srgbClr val="FFFFFF">
              <a:alpha val="4000"/>
            </a:srgbClr>
          </a:solidFill>
          <a:ln/>
        </p:spPr>
        <p:txBody>
          <a:bodyPr/>
          <a:lstStyle/>
          <a:p>
            <a:endParaRPr lang="en-US" dirty="0"/>
          </a:p>
        </p:txBody>
      </p:sp>
      <p:sp>
        <p:nvSpPr>
          <p:cNvPr id="14" name="Text 11"/>
          <p:cNvSpPr/>
          <p:nvPr/>
        </p:nvSpPr>
        <p:spPr>
          <a:xfrm>
            <a:off x="844629" y="5259229"/>
            <a:ext cx="4062412" cy="297180"/>
          </a:xfrm>
          <a:prstGeom prst="rect">
            <a:avLst/>
          </a:prstGeom>
          <a:noFill/>
          <a:ln/>
        </p:spPr>
        <p:txBody>
          <a:bodyPr wrap="none" lIns="0" tIns="0" rIns="0" bIns="0" rtlCol="0" anchor="t"/>
          <a:lstStyle/>
          <a:p>
            <a:pPr marL="0" indent="0">
              <a:lnSpc>
                <a:spcPts val="2300"/>
              </a:lnSpc>
              <a:buNone/>
            </a:pPr>
            <a:r>
              <a:rPr lang="en-US" sz="1450" dirty="0">
                <a:solidFill>
                  <a:srgbClr val="404155"/>
                </a:solidFill>
                <a:latin typeface="Nobile" pitchFamily="34" charset="0"/>
                <a:ea typeface="Nobile" pitchFamily="34" charset="-122"/>
                <a:cs typeface="Nobile" pitchFamily="34" charset="-120"/>
              </a:rPr>
              <a:t>Net Interest Margin (NIM)</a:t>
            </a:r>
            <a:endParaRPr lang="en-US" sz="1450" dirty="0"/>
          </a:p>
        </p:txBody>
      </p:sp>
      <p:sp>
        <p:nvSpPr>
          <p:cNvPr id="15" name="Text 12"/>
          <p:cNvSpPr/>
          <p:nvPr/>
        </p:nvSpPr>
        <p:spPr>
          <a:xfrm>
            <a:off x="5285899" y="5259229"/>
            <a:ext cx="8382600" cy="594360"/>
          </a:xfrm>
          <a:prstGeom prst="rect">
            <a:avLst/>
          </a:prstGeom>
          <a:noFill/>
          <a:ln/>
        </p:spPr>
        <p:txBody>
          <a:bodyPr wrap="square" lIns="0" tIns="0" rIns="0" bIns="0" rtlCol="0" anchor="t"/>
          <a:lstStyle/>
          <a:p>
            <a:pPr marL="0" indent="0">
              <a:lnSpc>
                <a:spcPts val="2300"/>
              </a:lnSpc>
              <a:buNone/>
            </a:pPr>
            <a:r>
              <a:rPr lang="en-US" sz="1450" dirty="0">
                <a:solidFill>
                  <a:srgbClr val="404155"/>
                </a:solidFill>
                <a:latin typeface="Nobile" pitchFamily="34" charset="0"/>
                <a:ea typeface="Nobile" pitchFamily="34" charset="-122"/>
                <a:cs typeface="Nobile" pitchFamily="34" charset="-120"/>
              </a:rPr>
              <a:t>Difference between interest earned on loans and interest paid on deposits</a:t>
            </a:r>
            <a:endParaRPr lang="en-US" sz="1450" dirty="0"/>
          </a:p>
        </p:txBody>
      </p:sp>
      <p:sp>
        <p:nvSpPr>
          <p:cNvPr id="17" name="Shape 14"/>
          <p:cNvSpPr/>
          <p:nvPr/>
        </p:nvSpPr>
        <p:spPr>
          <a:xfrm>
            <a:off x="657582" y="5972532"/>
            <a:ext cx="13313807" cy="832247"/>
          </a:xfrm>
          <a:prstGeom prst="rect">
            <a:avLst/>
          </a:prstGeom>
          <a:solidFill>
            <a:srgbClr val="000000">
              <a:alpha val="4000"/>
            </a:srgbClr>
          </a:solidFill>
          <a:ln/>
        </p:spPr>
        <p:txBody>
          <a:bodyPr/>
          <a:lstStyle/>
          <a:p>
            <a:endParaRPr lang="en-US"/>
          </a:p>
        </p:txBody>
      </p:sp>
      <p:sp>
        <p:nvSpPr>
          <p:cNvPr id="18" name="Text 15"/>
          <p:cNvSpPr/>
          <p:nvPr/>
        </p:nvSpPr>
        <p:spPr>
          <a:xfrm>
            <a:off x="844629" y="6091476"/>
            <a:ext cx="4062412" cy="297180"/>
          </a:xfrm>
          <a:prstGeom prst="rect">
            <a:avLst/>
          </a:prstGeom>
          <a:noFill/>
          <a:ln/>
        </p:spPr>
        <p:txBody>
          <a:bodyPr wrap="none" lIns="0" tIns="0" rIns="0" bIns="0" rtlCol="0" anchor="t"/>
          <a:lstStyle/>
          <a:p>
            <a:pPr marL="0" indent="0">
              <a:lnSpc>
                <a:spcPts val="2300"/>
              </a:lnSpc>
              <a:buNone/>
            </a:pPr>
            <a:r>
              <a:rPr lang="en-US" sz="1450" dirty="0">
                <a:solidFill>
                  <a:srgbClr val="404155"/>
                </a:solidFill>
                <a:latin typeface="Nobile" pitchFamily="34" charset="0"/>
              </a:rPr>
              <a:t>Cost-To-Deposit Ratio(CIR)</a:t>
            </a:r>
            <a:endParaRPr lang="en-US" sz="1450" dirty="0"/>
          </a:p>
        </p:txBody>
      </p:sp>
      <p:sp>
        <p:nvSpPr>
          <p:cNvPr id="19" name="Text 16"/>
          <p:cNvSpPr/>
          <p:nvPr/>
        </p:nvSpPr>
        <p:spPr>
          <a:xfrm>
            <a:off x="5248895" y="6111976"/>
            <a:ext cx="8419604" cy="573860"/>
          </a:xfrm>
          <a:prstGeom prst="rect">
            <a:avLst/>
          </a:prstGeom>
          <a:noFill/>
          <a:ln/>
        </p:spPr>
        <p:txBody>
          <a:bodyPr wrap="none" lIns="0" tIns="0" rIns="0" bIns="0" rtlCol="0" anchor="t"/>
          <a:lstStyle/>
          <a:p>
            <a:pPr marL="0" indent="0">
              <a:lnSpc>
                <a:spcPts val="2300"/>
              </a:lnSpc>
              <a:buNone/>
            </a:pPr>
            <a:r>
              <a:rPr lang="en-US" sz="1450" dirty="0">
                <a:solidFill>
                  <a:srgbClr val="404155"/>
                </a:solidFill>
                <a:latin typeface="Nobile" pitchFamily="34" charset="0"/>
                <a:ea typeface="Nobile" pitchFamily="34" charset="-122"/>
                <a:cs typeface="Nobile" pitchFamily="34" charset="-120"/>
              </a:rPr>
              <a:t> managing its costs relative to its income.</a:t>
            </a:r>
            <a:endParaRPr lang="en-US" sz="1450" dirty="0"/>
          </a:p>
        </p:txBody>
      </p:sp>
      <p:sp>
        <p:nvSpPr>
          <p:cNvPr id="25" name="Text 11">
            <a:extLst>
              <a:ext uri="{FF2B5EF4-FFF2-40B4-BE49-F238E27FC236}">
                <a16:creationId xmlns:a16="http://schemas.microsoft.com/office/drawing/2014/main" id="{1A82129A-9223-5F55-50C5-01C9E517F1D8}"/>
              </a:ext>
            </a:extLst>
          </p:cNvPr>
          <p:cNvSpPr/>
          <p:nvPr/>
        </p:nvSpPr>
        <p:spPr>
          <a:xfrm>
            <a:off x="844629" y="7174588"/>
            <a:ext cx="4062412" cy="445770"/>
          </a:xfrm>
          <a:prstGeom prst="rect">
            <a:avLst/>
          </a:prstGeom>
          <a:noFill/>
          <a:ln/>
        </p:spPr>
        <p:txBody>
          <a:bodyPr wrap="none" lIns="0" tIns="0" rIns="0" bIns="0" rtlCol="0" anchor="t"/>
          <a:lstStyle/>
          <a:p>
            <a:pPr marL="0" indent="0">
              <a:lnSpc>
                <a:spcPts val="2300"/>
              </a:lnSpc>
              <a:buNone/>
            </a:pPr>
            <a:r>
              <a:rPr lang="en-US" sz="1400" dirty="0">
                <a:latin typeface="Nobile" panose="020B0604020202020204" charset="0"/>
              </a:rPr>
              <a:t>Churn Rate</a:t>
            </a:r>
          </a:p>
        </p:txBody>
      </p:sp>
      <p:sp>
        <p:nvSpPr>
          <p:cNvPr id="26" name="Text 0">
            <a:extLst>
              <a:ext uri="{FF2B5EF4-FFF2-40B4-BE49-F238E27FC236}">
                <a16:creationId xmlns:a16="http://schemas.microsoft.com/office/drawing/2014/main" id="{80A303CF-58C6-2B46-56B0-7718C3D08024}"/>
              </a:ext>
            </a:extLst>
          </p:cNvPr>
          <p:cNvSpPr/>
          <p:nvPr/>
        </p:nvSpPr>
        <p:spPr>
          <a:xfrm>
            <a:off x="627692" y="3030384"/>
            <a:ext cx="7536894" cy="580430"/>
          </a:xfrm>
          <a:prstGeom prst="rect">
            <a:avLst/>
          </a:prstGeom>
          <a:noFill/>
          <a:ln/>
        </p:spPr>
        <p:txBody>
          <a:bodyPr wrap="none" lIns="0" tIns="0" rIns="0" bIns="0" rtlCol="0" anchor="t"/>
          <a:lstStyle/>
          <a:p>
            <a:pPr marL="0" indent="0">
              <a:lnSpc>
                <a:spcPts val="4550"/>
              </a:lnSpc>
              <a:buNone/>
            </a:pPr>
            <a:r>
              <a:rPr lang="en-US" dirty="0">
                <a:solidFill>
                  <a:srgbClr val="1B1B27"/>
                </a:solidFill>
                <a:latin typeface="Corben" pitchFamily="34" charset="0"/>
              </a:rPr>
              <a:t>Liquidity &amp;Profitability KPIS</a:t>
            </a:r>
            <a:endParaRPr lang="en-US" dirty="0"/>
          </a:p>
        </p:txBody>
      </p:sp>
      <p:sp>
        <p:nvSpPr>
          <p:cNvPr id="8" name="Text 11">
            <a:extLst>
              <a:ext uri="{FF2B5EF4-FFF2-40B4-BE49-F238E27FC236}">
                <a16:creationId xmlns:a16="http://schemas.microsoft.com/office/drawing/2014/main" id="{C3BF4B71-93E4-F8A3-C2DB-F8B22F2135BF}"/>
              </a:ext>
            </a:extLst>
          </p:cNvPr>
          <p:cNvSpPr/>
          <p:nvPr/>
        </p:nvSpPr>
        <p:spPr>
          <a:xfrm>
            <a:off x="923269" y="4631650"/>
            <a:ext cx="4062412" cy="445770"/>
          </a:xfrm>
          <a:prstGeom prst="rect">
            <a:avLst/>
          </a:prstGeom>
          <a:noFill/>
          <a:ln/>
        </p:spPr>
        <p:txBody>
          <a:bodyPr wrap="none" lIns="0" tIns="0" rIns="0" bIns="0" rtlCol="0" anchor="t"/>
          <a:lstStyle/>
          <a:p>
            <a:pPr marL="0" indent="0">
              <a:lnSpc>
                <a:spcPts val="2300"/>
              </a:lnSpc>
              <a:buNone/>
            </a:pPr>
            <a:r>
              <a:rPr lang="en-US" sz="1400" dirty="0">
                <a:latin typeface="Nobile" panose="020B0604020202020204" charset="0"/>
              </a:rPr>
              <a:t>Customer Lifetime Value (CLV)</a:t>
            </a:r>
          </a:p>
        </p:txBody>
      </p:sp>
      <p:sp>
        <p:nvSpPr>
          <p:cNvPr id="12" name="Text 16">
            <a:extLst>
              <a:ext uri="{FF2B5EF4-FFF2-40B4-BE49-F238E27FC236}">
                <a16:creationId xmlns:a16="http://schemas.microsoft.com/office/drawing/2014/main" id="{AB42C9A1-6A7F-5456-06B2-2BADABFDF367}"/>
              </a:ext>
            </a:extLst>
          </p:cNvPr>
          <p:cNvSpPr/>
          <p:nvPr/>
        </p:nvSpPr>
        <p:spPr>
          <a:xfrm>
            <a:off x="5248895" y="7126031"/>
            <a:ext cx="8419604" cy="573860"/>
          </a:xfrm>
          <a:prstGeom prst="rect">
            <a:avLst/>
          </a:prstGeom>
          <a:noFill/>
          <a:ln/>
        </p:spPr>
        <p:txBody>
          <a:bodyPr wrap="none" lIns="0" tIns="0" rIns="0" bIns="0" rtlCol="0" anchor="t"/>
          <a:lstStyle/>
          <a:p>
            <a:pPr marL="0" indent="0">
              <a:lnSpc>
                <a:spcPts val="2300"/>
              </a:lnSpc>
              <a:buNone/>
            </a:pPr>
            <a:r>
              <a:rPr lang="en-US" sz="1600" dirty="0">
                <a:latin typeface="Nobile" panose="020B0604020202020204" charset="0"/>
              </a:rPr>
              <a:t>percentage of customers who stop to use the bank’s services</a:t>
            </a:r>
            <a:endParaRPr lang="en-US" sz="1450" dirty="0">
              <a:latin typeface="Nobile"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5">
            <a:extLst>
              <a:ext uri="{FF2B5EF4-FFF2-40B4-BE49-F238E27FC236}">
                <a16:creationId xmlns:a16="http://schemas.microsoft.com/office/drawing/2014/main" id="{08B037C4-2E8C-99F5-4409-7A2668E0AC8A}"/>
              </a:ext>
            </a:extLst>
          </p:cNvPr>
          <p:cNvSpPr/>
          <p:nvPr/>
        </p:nvSpPr>
        <p:spPr>
          <a:xfrm>
            <a:off x="765354" y="6112352"/>
            <a:ext cx="4062412" cy="297180"/>
          </a:xfrm>
          <a:prstGeom prst="rect">
            <a:avLst/>
          </a:prstGeom>
          <a:noFill/>
          <a:ln/>
        </p:spPr>
        <p:txBody>
          <a:bodyPr wrap="none" lIns="0" tIns="0" rIns="0" bIns="0" rtlCol="0" anchor="t"/>
          <a:lstStyle/>
          <a:p>
            <a:pPr marL="0" indent="0">
              <a:lnSpc>
                <a:spcPts val="2300"/>
              </a:lnSpc>
              <a:buNone/>
            </a:pPr>
            <a:r>
              <a:rPr lang="en-US" sz="1600" dirty="0">
                <a:solidFill>
                  <a:srgbClr val="404155"/>
                </a:solidFill>
                <a:latin typeface="Nobile" pitchFamily="34" charset="0"/>
                <a:ea typeface="Nobile" pitchFamily="34" charset="-122"/>
                <a:cs typeface="Nobile" pitchFamily="34" charset="-120"/>
              </a:rPr>
              <a:t>3.Loan-to-Deposit Ratio (LDR)</a:t>
            </a:r>
            <a:endParaRPr lang="en-US" sz="1600" dirty="0"/>
          </a:p>
        </p:txBody>
      </p:sp>
      <p:sp>
        <p:nvSpPr>
          <p:cNvPr id="3" name="Text 16">
            <a:extLst>
              <a:ext uri="{FF2B5EF4-FFF2-40B4-BE49-F238E27FC236}">
                <a16:creationId xmlns:a16="http://schemas.microsoft.com/office/drawing/2014/main" id="{6BD2875D-CF17-436D-D0FA-D029AF76D6C9}"/>
              </a:ext>
            </a:extLst>
          </p:cNvPr>
          <p:cNvSpPr/>
          <p:nvPr/>
        </p:nvSpPr>
        <p:spPr>
          <a:xfrm>
            <a:off x="5248895" y="6111976"/>
            <a:ext cx="8419604" cy="573860"/>
          </a:xfrm>
          <a:prstGeom prst="rect">
            <a:avLst/>
          </a:prstGeom>
          <a:noFill/>
          <a:ln/>
        </p:spPr>
        <p:txBody>
          <a:bodyPr wrap="none" lIns="0" tIns="0" rIns="0" bIns="0" rtlCol="0" anchor="t"/>
          <a:lstStyle/>
          <a:p>
            <a:pPr marL="0" indent="0">
              <a:lnSpc>
                <a:spcPts val="2300"/>
              </a:lnSpc>
              <a:buNone/>
            </a:pPr>
            <a:r>
              <a:rPr lang="en-US" sz="1450" dirty="0">
                <a:solidFill>
                  <a:srgbClr val="404155"/>
                </a:solidFill>
                <a:latin typeface="Nobile" pitchFamily="34" charset="0"/>
                <a:ea typeface="Nobile" pitchFamily="34" charset="-122"/>
                <a:cs typeface="Nobile" pitchFamily="34" charset="-120"/>
              </a:rPr>
              <a:t>Proportion of loans to deposits</a:t>
            </a:r>
            <a:endParaRPr lang="en-US" sz="1450" dirty="0"/>
          </a:p>
        </p:txBody>
      </p:sp>
      <p:sp>
        <p:nvSpPr>
          <p:cNvPr id="5" name="Shape 1">
            <a:extLst>
              <a:ext uri="{FF2B5EF4-FFF2-40B4-BE49-F238E27FC236}">
                <a16:creationId xmlns:a16="http://schemas.microsoft.com/office/drawing/2014/main" id="{22033D0D-3B97-8071-470D-C2BBB9CB8DEB}"/>
              </a:ext>
            </a:extLst>
          </p:cNvPr>
          <p:cNvSpPr/>
          <p:nvPr/>
        </p:nvSpPr>
        <p:spPr>
          <a:xfrm>
            <a:off x="649962" y="3765352"/>
            <a:ext cx="13330476" cy="3879294"/>
          </a:xfrm>
          <a:prstGeom prst="roundRect">
            <a:avLst>
              <a:gd name="adj" fmla="val 2011"/>
            </a:avLst>
          </a:prstGeom>
          <a:noFill/>
          <a:ln w="7620">
            <a:solidFill>
              <a:srgbClr val="000000">
                <a:alpha val="8000"/>
              </a:srgbClr>
            </a:solidFill>
            <a:prstDash val="solid"/>
          </a:ln>
        </p:spPr>
        <p:txBody>
          <a:bodyPr/>
          <a:lstStyle/>
          <a:p>
            <a:endParaRPr lang="en-US"/>
          </a:p>
        </p:txBody>
      </p:sp>
      <p:sp>
        <p:nvSpPr>
          <p:cNvPr id="6" name="Shape 2">
            <a:extLst>
              <a:ext uri="{FF2B5EF4-FFF2-40B4-BE49-F238E27FC236}">
                <a16:creationId xmlns:a16="http://schemas.microsoft.com/office/drawing/2014/main" id="{AEAC53D4-156D-CD9F-7769-05B1D541C0F9}"/>
              </a:ext>
            </a:extLst>
          </p:cNvPr>
          <p:cNvSpPr/>
          <p:nvPr/>
        </p:nvSpPr>
        <p:spPr>
          <a:xfrm>
            <a:off x="657582" y="3772972"/>
            <a:ext cx="13313807" cy="535067"/>
          </a:xfrm>
          <a:prstGeom prst="rect">
            <a:avLst/>
          </a:prstGeom>
          <a:solidFill>
            <a:srgbClr val="FFFFFF">
              <a:alpha val="4000"/>
            </a:srgbClr>
          </a:solidFill>
          <a:ln/>
        </p:spPr>
        <p:txBody>
          <a:bodyPr/>
          <a:lstStyle/>
          <a:p>
            <a:endParaRPr lang="en-US"/>
          </a:p>
        </p:txBody>
      </p:sp>
      <p:sp>
        <p:nvSpPr>
          <p:cNvPr id="7" name="Text 3">
            <a:extLst>
              <a:ext uri="{FF2B5EF4-FFF2-40B4-BE49-F238E27FC236}">
                <a16:creationId xmlns:a16="http://schemas.microsoft.com/office/drawing/2014/main" id="{C5CF1E3B-5192-BF0F-E164-408C158A5B66}"/>
              </a:ext>
            </a:extLst>
          </p:cNvPr>
          <p:cNvSpPr/>
          <p:nvPr/>
        </p:nvSpPr>
        <p:spPr>
          <a:xfrm>
            <a:off x="844629" y="3891915"/>
            <a:ext cx="4062412" cy="297180"/>
          </a:xfrm>
          <a:prstGeom prst="rect">
            <a:avLst/>
          </a:prstGeom>
          <a:noFill/>
          <a:ln/>
        </p:spPr>
        <p:txBody>
          <a:bodyPr wrap="none" lIns="0" tIns="0" rIns="0" bIns="0" rtlCol="0" anchor="t"/>
          <a:lstStyle/>
          <a:p>
            <a:pPr marL="0" indent="0">
              <a:lnSpc>
                <a:spcPts val="2300"/>
              </a:lnSpc>
              <a:buNone/>
            </a:pPr>
            <a:r>
              <a:rPr lang="en-US" sz="1450" b="1" dirty="0">
                <a:solidFill>
                  <a:srgbClr val="404155"/>
                </a:solidFill>
                <a:latin typeface="Nobile" pitchFamily="34" charset="0"/>
                <a:ea typeface="Nobile" pitchFamily="34" charset="-122"/>
                <a:cs typeface="Nobile" pitchFamily="34" charset="-120"/>
              </a:rPr>
              <a:t>Metric</a:t>
            </a:r>
            <a:endParaRPr lang="en-US" sz="1450" b="1" dirty="0"/>
          </a:p>
        </p:txBody>
      </p:sp>
      <p:sp>
        <p:nvSpPr>
          <p:cNvPr id="8" name="Text 4">
            <a:extLst>
              <a:ext uri="{FF2B5EF4-FFF2-40B4-BE49-F238E27FC236}">
                <a16:creationId xmlns:a16="http://schemas.microsoft.com/office/drawing/2014/main" id="{C0896CF4-1945-F6CD-02DA-F134FB504BE9}"/>
              </a:ext>
            </a:extLst>
          </p:cNvPr>
          <p:cNvSpPr/>
          <p:nvPr/>
        </p:nvSpPr>
        <p:spPr>
          <a:xfrm>
            <a:off x="5285899" y="3891915"/>
            <a:ext cx="4058603" cy="297180"/>
          </a:xfrm>
          <a:prstGeom prst="rect">
            <a:avLst/>
          </a:prstGeom>
          <a:noFill/>
          <a:ln/>
        </p:spPr>
        <p:txBody>
          <a:bodyPr wrap="none" lIns="0" tIns="0" rIns="0" bIns="0" rtlCol="0" anchor="t"/>
          <a:lstStyle/>
          <a:p>
            <a:pPr marL="0" indent="0" algn="ctr">
              <a:lnSpc>
                <a:spcPts val="2300"/>
              </a:lnSpc>
              <a:buNone/>
            </a:pPr>
            <a:r>
              <a:rPr lang="en-US" sz="1450" b="1" dirty="0">
                <a:solidFill>
                  <a:srgbClr val="404155"/>
                </a:solidFill>
                <a:latin typeface="Nobile" pitchFamily="34" charset="0"/>
                <a:ea typeface="Nobile" pitchFamily="34" charset="-122"/>
                <a:cs typeface="Nobile" pitchFamily="34" charset="-120"/>
              </a:rPr>
              <a:t>Description</a:t>
            </a:r>
            <a:endParaRPr lang="en-US" sz="1450" b="1" dirty="0"/>
          </a:p>
        </p:txBody>
      </p:sp>
      <p:sp>
        <p:nvSpPr>
          <p:cNvPr id="9" name="Shape 6">
            <a:extLst>
              <a:ext uri="{FF2B5EF4-FFF2-40B4-BE49-F238E27FC236}">
                <a16:creationId xmlns:a16="http://schemas.microsoft.com/office/drawing/2014/main" id="{4EA86AE3-0570-FAB0-E2B8-2246B14B54C1}"/>
              </a:ext>
            </a:extLst>
          </p:cNvPr>
          <p:cNvSpPr/>
          <p:nvPr/>
        </p:nvSpPr>
        <p:spPr>
          <a:xfrm>
            <a:off x="666631" y="4418409"/>
            <a:ext cx="13313807" cy="832247"/>
          </a:xfrm>
          <a:prstGeom prst="rect">
            <a:avLst/>
          </a:prstGeom>
          <a:solidFill>
            <a:srgbClr val="000000">
              <a:alpha val="4000"/>
            </a:srgbClr>
          </a:solidFill>
          <a:ln/>
        </p:spPr>
        <p:txBody>
          <a:bodyPr/>
          <a:lstStyle/>
          <a:p>
            <a:r>
              <a:rPr lang="en-US" sz="1600" dirty="0">
                <a:latin typeface="Nobile" panose="020B0604020202020204" charset="0"/>
              </a:rPr>
              <a:t>1. Non-Performing Loan (NPL) Ratio</a:t>
            </a:r>
          </a:p>
        </p:txBody>
      </p:sp>
      <p:sp>
        <p:nvSpPr>
          <p:cNvPr id="11" name="Text 0">
            <a:extLst>
              <a:ext uri="{FF2B5EF4-FFF2-40B4-BE49-F238E27FC236}">
                <a16:creationId xmlns:a16="http://schemas.microsoft.com/office/drawing/2014/main" id="{749F6751-8F6D-38D3-746D-52AE0E07E53B}"/>
              </a:ext>
            </a:extLst>
          </p:cNvPr>
          <p:cNvSpPr/>
          <p:nvPr/>
        </p:nvSpPr>
        <p:spPr>
          <a:xfrm>
            <a:off x="657582" y="2691861"/>
            <a:ext cx="7536894" cy="580430"/>
          </a:xfrm>
          <a:prstGeom prst="rect">
            <a:avLst/>
          </a:prstGeom>
          <a:noFill/>
          <a:ln/>
        </p:spPr>
        <p:txBody>
          <a:bodyPr wrap="none" lIns="0" tIns="0" rIns="0" bIns="0" rtlCol="0" anchor="t"/>
          <a:lstStyle/>
          <a:p>
            <a:pPr marL="0" indent="0">
              <a:lnSpc>
                <a:spcPts val="4550"/>
              </a:lnSpc>
              <a:buNone/>
            </a:pPr>
            <a:r>
              <a:rPr lang="en-US" sz="2400" dirty="0">
                <a:solidFill>
                  <a:srgbClr val="1B1B27"/>
                </a:solidFill>
                <a:latin typeface="Corben" pitchFamily="34" charset="0"/>
              </a:rPr>
              <a:t>Credit Risk KPIS</a:t>
            </a:r>
            <a:endParaRPr lang="en-US" sz="2400" dirty="0"/>
          </a:p>
        </p:txBody>
      </p:sp>
      <p:sp>
        <p:nvSpPr>
          <p:cNvPr id="12" name="Text 8">
            <a:extLst>
              <a:ext uri="{FF2B5EF4-FFF2-40B4-BE49-F238E27FC236}">
                <a16:creationId xmlns:a16="http://schemas.microsoft.com/office/drawing/2014/main" id="{9EF325AB-7EEC-AD7D-A7C2-7FDA7D4C7AA5}"/>
              </a:ext>
            </a:extLst>
          </p:cNvPr>
          <p:cNvSpPr/>
          <p:nvPr/>
        </p:nvSpPr>
        <p:spPr>
          <a:xfrm>
            <a:off x="5285899" y="4426982"/>
            <a:ext cx="8026340" cy="577692"/>
          </a:xfrm>
          <a:prstGeom prst="rect">
            <a:avLst/>
          </a:prstGeom>
          <a:noFill/>
          <a:ln/>
        </p:spPr>
        <p:txBody>
          <a:bodyPr wrap="none" lIns="0" tIns="0" rIns="0" bIns="0" rtlCol="0" anchor="t"/>
          <a:lstStyle/>
          <a:p>
            <a:pPr marL="0" indent="0">
              <a:lnSpc>
                <a:spcPts val="2300"/>
              </a:lnSpc>
              <a:buNone/>
            </a:pPr>
            <a:r>
              <a:rPr lang="en-US" sz="1600" dirty="0">
                <a:latin typeface="Nobile" panose="020B0604020202020204" charset="0"/>
              </a:rPr>
              <a:t>percentage of loans that are not being repaid on time </a:t>
            </a:r>
            <a:endParaRPr lang="en-US" sz="1450" dirty="0">
              <a:latin typeface="Nobile" panose="020B0604020202020204" charset="0"/>
            </a:endParaRPr>
          </a:p>
        </p:txBody>
      </p:sp>
      <p:sp>
        <p:nvSpPr>
          <p:cNvPr id="13" name="Text 11">
            <a:extLst>
              <a:ext uri="{FF2B5EF4-FFF2-40B4-BE49-F238E27FC236}">
                <a16:creationId xmlns:a16="http://schemas.microsoft.com/office/drawing/2014/main" id="{DBB848F9-E5B4-440D-2F62-2AD5D30F3519}"/>
              </a:ext>
            </a:extLst>
          </p:cNvPr>
          <p:cNvSpPr/>
          <p:nvPr/>
        </p:nvSpPr>
        <p:spPr>
          <a:xfrm>
            <a:off x="765354" y="5336071"/>
            <a:ext cx="4062412" cy="297180"/>
          </a:xfrm>
          <a:prstGeom prst="rect">
            <a:avLst/>
          </a:prstGeom>
          <a:noFill/>
          <a:ln/>
        </p:spPr>
        <p:txBody>
          <a:bodyPr wrap="none" lIns="0" tIns="0" rIns="0" bIns="0" rtlCol="0" anchor="t"/>
          <a:lstStyle/>
          <a:p>
            <a:pPr marL="0" indent="0">
              <a:lnSpc>
                <a:spcPts val="2300"/>
              </a:lnSpc>
              <a:buNone/>
            </a:pPr>
            <a:r>
              <a:rPr lang="en-US" sz="1600" dirty="0">
                <a:solidFill>
                  <a:srgbClr val="404155"/>
                </a:solidFill>
                <a:latin typeface="Nobile" panose="020B0604020202020204" charset="0"/>
                <a:ea typeface="Nobile" pitchFamily="34" charset="-122"/>
                <a:cs typeface="Nobile" pitchFamily="34" charset="-120"/>
              </a:rPr>
              <a:t>2.Loan Default Rate</a:t>
            </a:r>
            <a:endParaRPr lang="en-US" sz="1600" dirty="0">
              <a:latin typeface="Nobile" panose="020B0604020202020204" charset="0"/>
            </a:endParaRPr>
          </a:p>
        </p:txBody>
      </p:sp>
      <p:sp>
        <p:nvSpPr>
          <p:cNvPr id="14" name="Text 8">
            <a:extLst>
              <a:ext uri="{FF2B5EF4-FFF2-40B4-BE49-F238E27FC236}">
                <a16:creationId xmlns:a16="http://schemas.microsoft.com/office/drawing/2014/main" id="{44689F24-75C7-F206-EEE4-F59E059BE5EF}"/>
              </a:ext>
            </a:extLst>
          </p:cNvPr>
          <p:cNvSpPr/>
          <p:nvPr/>
        </p:nvSpPr>
        <p:spPr>
          <a:xfrm>
            <a:off x="5285899" y="5385607"/>
            <a:ext cx="8026340" cy="577692"/>
          </a:xfrm>
          <a:prstGeom prst="rect">
            <a:avLst/>
          </a:prstGeom>
          <a:noFill/>
          <a:ln/>
        </p:spPr>
        <p:txBody>
          <a:bodyPr wrap="none" lIns="0" tIns="0" rIns="0" bIns="0" rtlCol="0" anchor="t"/>
          <a:lstStyle/>
          <a:p>
            <a:pPr marL="0" indent="0">
              <a:lnSpc>
                <a:spcPts val="2300"/>
              </a:lnSpc>
              <a:buNone/>
            </a:pPr>
            <a:r>
              <a:rPr lang="en-US" sz="1600" dirty="0">
                <a:latin typeface="Nobile" panose="020B0604020202020204" charset="0"/>
              </a:rPr>
              <a:t>percentage of loans that have defaulted compared to the total loan portfolio.</a:t>
            </a:r>
            <a:endParaRPr lang="en-US" sz="1450" dirty="0">
              <a:latin typeface="Nobile" panose="020B0604020202020204" charset="0"/>
            </a:endParaRPr>
          </a:p>
        </p:txBody>
      </p:sp>
      <p:pic>
        <p:nvPicPr>
          <p:cNvPr id="19" name="Image 0" descr="preencoded.png">
            <a:extLst>
              <a:ext uri="{FF2B5EF4-FFF2-40B4-BE49-F238E27FC236}">
                <a16:creationId xmlns:a16="http://schemas.microsoft.com/office/drawing/2014/main" id="{7672B171-8C51-35C6-DB84-2C184E35A25C}"/>
              </a:ext>
            </a:extLst>
          </p:cNvPr>
          <p:cNvPicPr>
            <a:picLocks noChangeAspect="1"/>
          </p:cNvPicPr>
          <p:nvPr/>
        </p:nvPicPr>
        <p:blipFill>
          <a:blip r:embed="rId3"/>
          <a:stretch>
            <a:fillRect/>
          </a:stretch>
        </p:blipFill>
        <p:spPr>
          <a:xfrm>
            <a:off x="8334" y="-155340"/>
            <a:ext cx="14630400" cy="2717006"/>
          </a:xfrm>
          <a:prstGeom prst="rect">
            <a:avLst/>
          </a:prstGeom>
        </p:spPr>
      </p:pic>
    </p:spTree>
    <p:extLst>
      <p:ext uri="{BB962C8B-B14F-4D97-AF65-F5344CB8AC3E}">
        <p14:creationId xmlns:p14="http://schemas.microsoft.com/office/powerpoint/2010/main" val="390640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A4075971-07CC-771D-89C2-CA7400EFB09D}"/>
              </a:ext>
            </a:extLst>
          </p:cNvPr>
          <p:cNvSpPr/>
          <p:nvPr/>
        </p:nvSpPr>
        <p:spPr>
          <a:xfrm>
            <a:off x="657582" y="3772972"/>
            <a:ext cx="13313807" cy="535067"/>
          </a:xfrm>
          <a:prstGeom prst="rect">
            <a:avLst/>
          </a:prstGeom>
          <a:solidFill>
            <a:srgbClr val="FFFFFF">
              <a:alpha val="4000"/>
            </a:srgbClr>
          </a:solidFill>
          <a:ln/>
        </p:spPr>
        <p:txBody>
          <a:bodyPr/>
          <a:lstStyle/>
          <a:p>
            <a:endParaRPr lang="en-US"/>
          </a:p>
        </p:txBody>
      </p:sp>
      <p:sp>
        <p:nvSpPr>
          <p:cNvPr id="3" name="Shape 2">
            <a:extLst>
              <a:ext uri="{FF2B5EF4-FFF2-40B4-BE49-F238E27FC236}">
                <a16:creationId xmlns:a16="http://schemas.microsoft.com/office/drawing/2014/main" id="{DEF9EACA-C37A-2486-ECBD-C1F0CC97CAC8}"/>
              </a:ext>
            </a:extLst>
          </p:cNvPr>
          <p:cNvSpPr/>
          <p:nvPr/>
        </p:nvSpPr>
        <p:spPr>
          <a:xfrm>
            <a:off x="809982" y="3925372"/>
            <a:ext cx="13313807" cy="535067"/>
          </a:xfrm>
          <a:prstGeom prst="rect">
            <a:avLst/>
          </a:prstGeom>
          <a:solidFill>
            <a:srgbClr val="FFFFFF">
              <a:alpha val="4000"/>
            </a:srgbClr>
          </a:solidFill>
          <a:ln/>
        </p:spPr>
        <p:txBody>
          <a:bodyPr/>
          <a:lstStyle/>
          <a:p>
            <a:endParaRPr lang="en-US"/>
          </a:p>
        </p:txBody>
      </p:sp>
      <p:sp>
        <p:nvSpPr>
          <p:cNvPr id="4" name="Text 3">
            <a:extLst>
              <a:ext uri="{FF2B5EF4-FFF2-40B4-BE49-F238E27FC236}">
                <a16:creationId xmlns:a16="http://schemas.microsoft.com/office/drawing/2014/main" id="{4CCAFBCE-28D2-E6C9-1650-87794FE344FF}"/>
              </a:ext>
            </a:extLst>
          </p:cNvPr>
          <p:cNvSpPr/>
          <p:nvPr/>
        </p:nvSpPr>
        <p:spPr>
          <a:xfrm>
            <a:off x="844629" y="3891915"/>
            <a:ext cx="4062412" cy="297180"/>
          </a:xfrm>
          <a:prstGeom prst="rect">
            <a:avLst/>
          </a:prstGeom>
          <a:noFill/>
          <a:ln/>
        </p:spPr>
        <p:txBody>
          <a:bodyPr wrap="none" lIns="0" tIns="0" rIns="0" bIns="0" rtlCol="0" anchor="t"/>
          <a:lstStyle/>
          <a:p>
            <a:pPr marL="0" indent="0">
              <a:lnSpc>
                <a:spcPts val="2300"/>
              </a:lnSpc>
              <a:buNone/>
            </a:pPr>
            <a:r>
              <a:rPr lang="en-US" sz="1450" b="1" dirty="0">
                <a:solidFill>
                  <a:srgbClr val="404155"/>
                </a:solidFill>
                <a:latin typeface="Nobile" pitchFamily="34" charset="0"/>
                <a:ea typeface="Nobile" pitchFamily="34" charset="-122"/>
                <a:cs typeface="Nobile" pitchFamily="34" charset="-120"/>
              </a:rPr>
              <a:t>Metric</a:t>
            </a:r>
            <a:endParaRPr lang="en-US" sz="1450" b="1" dirty="0"/>
          </a:p>
        </p:txBody>
      </p:sp>
      <p:sp>
        <p:nvSpPr>
          <p:cNvPr id="5" name="Text 4">
            <a:extLst>
              <a:ext uri="{FF2B5EF4-FFF2-40B4-BE49-F238E27FC236}">
                <a16:creationId xmlns:a16="http://schemas.microsoft.com/office/drawing/2014/main" id="{A471207B-A0C2-1F00-80DE-00EBFF8F1406}"/>
              </a:ext>
            </a:extLst>
          </p:cNvPr>
          <p:cNvSpPr/>
          <p:nvPr/>
        </p:nvSpPr>
        <p:spPr>
          <a:xfrm>
            <a:off x="5285899" y="3891915"/>
            <a:ext cx="4058603" cy="297180"/>
          </a:xfrm>
          <a:prstGeom prst="rect">
            <a:avLst/>
          </a:prstGeom>
          <a:noFill/>
          <a:ln/>
        </p:spPr>
        <p:txBody>
          <a:bodyPr wrap="none" lIns="0" tIns="0" rIns="0" bIns="0" rtlCol="0" anchor="t"/>
          <a:lstStyle/>
          <a:p>
            <a:pPr marL="0" indent="0" algn="ctr">
              <a:lnSpc>
                <a:spcPts val="2300"/>
              </a:lnSpc>
              <a:buNone/>
            </a:pPr>
            <a:r>
              <a:rPr lang="en-US" sz="1450" b="1" dirty="0">
                <a:solidFill>
                  <a:srgbClr val="404155"/>
                </a:solidFill>
                <a:latin typeface="Nobile" pitchFamily="34" charset="0"/>
                <a:ea typeface="Nobile" pitchFamily="34" charset="-122"/>
                <a:cs typeface="Nobile" pitchFamily="34" charset="-120"/>
              </a:rPr>
              <a:t>Description</a:t>
            </a:r>
            <a:endParaRPr lang="en-US" sz="1450" b="1" dirty="0"/>
          </a:p>
        </p:txBody>
      </p:sp>
      <p:sp>
        <p:nvSpPr>
          <p:cNvPr id="6" name="Shape 6">
            <a:extLst>
              <a:ext uri="{FF2B5EF4-FFF2-40B4-BE49-F238E27FC236}">
                <a16:creationId xmlns:a16="http://schemas.microsoft.com/office/drawing/2014/main" id="{CB63CC9B-DBA4-8B3A-57CC-2B32B0295C93}"/>
              </a:ext>
            </a:extLst>
          </p:cNvPr>
          <p:cNvSpPr/>
          <p:nvPr/>
        </p:nvSpPr>
        <p:spPr>
          <a:xfrm>
            <a:off x="657581" y="4418409"/>
            <a:ext cx="13313807" cy="832247"/>
          </a:xfrm>
          <a:prstGeom prst="rect">
            <a:avLst/>
          </a:prstGeom>
          <a:solidFill>
            <a:srgbClr val="000000">
              <a:alpha val="4000"/>
            </a:srgbClr>
          </a:solidFill>
          <a:ln/>
        </p:spPr>
        <p:txBody>
          <a:bodyPr/>
          <a:lstStyle/>
          <a:p>
            <a:r>
              <a:rPr lang="en-US" dirty="0">
                <a:latin typeface="Nobile" panose="020B0604020202020204" charset="0"/>
              </a:rPr>
              <a:t>1. Recency </a:t>
            </a:r>
          </a:p>
        </p:txBody>
      </p:sp>
      <p:sp>
        <p:nvSpPr>
          <p:cNvPr id="7" name="Text 8">
            <a:extLst>
              <a:ext uri="{FF2B5EF4-FFF2-40B4-BE49-F238E27FC236}">
                <a16:creationId xmlns:a16="http://schemas.microsoft.com/office/drawing/2014/main" id="{AD9B697B-AC0D-8611-A0FC-162A0EF18707}"/>
              </a:ext>
            </a:extLst>
          </p:cNvPr>
          <p:cNvSpPr/>
          <p:nvPr/>
        </p:nvSpPr>
        <p:spPr>
          <a:xfrm>
            <a:off x="5285899" y="4426982"/>
            <a:ext cx="8026340" cy="577692"/>
          </a:xfrm>
          <a:prstGeom prst="rect">
            <a:avLst/>
          </a:prstGeom>
          <a:noFill/>
          <a:ln/>
        </p:spPr>
        <p:txBody>
          <a:bodyPr wrap="none" lIns="0" tIns="0" rIns="0" bIns="0" rtlCol="0" anchor="t"/>
          <a:lstStyle/>
          <a:p>
            <a:pPr marL="0" indent="0">
              <a:lnSpc>
                <a:spcPts val="2300"/>
              </a:lnSpc>
              <a:buNone/>
            </a:pPr>
            <a:r>
              <a:rPr lang="en-US" sz="1450" dirty="0">
                <a:latin typeface="Nobile" panose="020B0604020202020204" charset="0"/>
              </a:rPr>
              <a:t>Last Transaction per customer </a:t>
            </a:r>
          </a:p>
        </p:txBody>
      </p:sp>
      <p:sp>
        <p:nvSpPr>
          <p:cNvPr id="8" name="Shape 6">
            <a:extLst>
              <a:ext uri="{FF2B5EF4-FFF2-40B4-BE49-F238E27FC236}">
                <a16:creationId xmlns:a16="http://schemas.microsoft.com/office/drawing/2014/main" id="{B49A448E-224F-8F17-82A9-867D721D7F8B}"/>
              </a:ext>
            </a:extLst>
          </p:cNvPr>
          <p:cNvSpPr/>
          <p:nvPr/>
        </p:nvSpPr>
        <p:spPr>
          <a:xfrm>
            <a:off x="543280" y="6205696"/>
            <a:ext cx="13313807" cy="832247"/>
          </a:xfrm>
          <a:prstGeom prst="rect">
            <a:avLst/>
          </a:prstGeom>
          <a:solidFill>
            <a:srgbClr val="000000">
              <a:alpha val="4000"/>
            </a:srgbClr>
          </a:solidFill>
          <a:ln/>
        </p:spPr>
        <p:txBody>
          <a:bodyPr/>
          <a:lstStyle/>
          <a:p>
            <a:r>
              <a:rPr lang="en-US" dirty="0"/>
              <a:t>3.</a:t>
            </a:r>
            <a:r>
              <a:rPr lang="en-US" dirty="0">
                <a:latin typeface="Nobile" panose="020B0604020202020204" charset="0"/>
              </a:rPr>
              <a:t>Monetary</a:t>
            </a:r>
            <a:r>
              <a:rPr lang="en-US" dirty="0"/>
              <a:t>  </a:t>
            </a:r>
          </a:p>
        </p:txBody>
      </p:sp>
      <p:sp>
        <p:nvSpPr>
          <p:cNvPr id="9" name="Text 11">
            <a:extLst>
              <a:ext uri="{FF2B5EF4-FFF2-40B4-BE49-F238E27FC236}">
                <a16:creationId xmlns:a16="http://schemas.microsoft.com/office/drawing/2014/main" id="{EFC50CFA-16EA-53AE-F4F3-8EB1F63E63EC}"/>
              </a:ext>
            </a:extLst>
          </p:cNvPr>
          <p:cNvSpPr/>
          <p:nvPr/>
        </p:nvSpPr>
        <p:spPr>
          <a:xfrm>
            <a:off x="657581" y="5361026"/>
            <a:ext cx="4062412" cy="297180"/>
          </a:xfrm>
          <a:prstGeom prst="rect">
            <a:avLst/>
          </a:prstGeom>
          <a:noFill/>
          <a:ln/>
        </p:spPr>
        <p:txBody>
          <a:bodyPr wrap="none" lIns="0" tIns="0" rIns="0" bIns="0" rtlCol="0" anchor="t"/>
          <a:lstStyle/>
          <a:p>
            <a:pPr marL="0" indent="0">
              <a:lnSpc>
                <a:spcPts val="2300"/>
              </a:lnSpc>
              <a:buNone/>
            </a:pPr>
            <a:r>
              <a:rPr lang="en-US" sz="1450" dirty="0">
                <a:solidFill>
                  <a:srgbClr val="404155"/>
                </a:solidFill>
                <a:latin typeface="Nobile" panose="020B0604020202020204" charset="0"/>
                <a:ea typeface="Nirmala UI Semilight" panose="020B0402040204020203" pitchFamily="34" charset="0"/>
                <a:cs typeface="Nirmala UI Semilight" panose="020B0402040204020203" pitchFamily="34" charset="0"/>
              </a:rPr>
              <a:t>2. Frequency</a:t>
            </a:r>
            <a:endParaRPr lang="en-US" sz="1450" dirty="0">
              <a:latin typeface="Nobile" panose="020B0604020202020204" charset="0"/>
              <a:ea typeface="Nirmala UI Semilight" panose="020B0402040204020203" pitchFamily="34" charset="0"/>
              <a:cs typeface="Nirmala UI Semilight" panose="020B0402040204020203" pitchFamily="34" charset="0"/>
            </a:endParaRPr>
          </a:p>
        </p:txBody>
      </p:sp>
      <p:sp>
        <p:nvSpPr>
          <p:cNvPr id="10" name="Text 8">
            <a:extLst>
              <a:ext uri="{FF2B5EF4-FFF2-40B4-BE49-F238E27FC236}">
                <a16:creationId xmlns:a16="http://schemas.microsoft.com/office/drawing/2014/main" id="{05F49E26-18C1-C10B-837B-DDC53EB2DA38}"/>
              </a:ext>
            </a:extLst>
          </p:cNvPr>
          <p:cNvSpPr/>
          <p:nvPr/>
        </p:nvSpPr>
        <p:spPr>
          <a:xfrm>
            <a:off x="5285899" y="5318283"/>
            <a:ext cx="8026340" cy="577692"/>
          </a:xfrm>
          <a:prstGeom prst="rect">
            <a:avLst/>
          </a:prstGeom>
          <a:noFill/>
          <a:ln/>
        </p:spPr>
        <p:txBody>
          <a:bodyPr wrap="none" lIns="0" tIns="0" rIns="0" bIns="0" rtlCol="0" anchor="t"/>
          <a:lstStyle/>
          <a:p>
            <a:pPr marL="0" indent="0">
              <a:lnSpc>
                <a:spcPts val="2300"/>
              </a:lnSpc>
              <a:buNone/>
            </a:pPr>
            <a:r>
              <a:rPr lang="en-US" sz="1450" dirty="0">
                <a:latin typeface="Nobile" panose="020B0604020202020204" charset="0"/>
              </a:rPr>
              <a:t>How many transactions per customer</a:t>
            </a:r>
          </a:p>
        </p:txBody>
      </p:sp>
      <p:sp>
        <p:nvSpPr>
          <p:cNvPr id="11" name="Text 8">
            <a:extLst>
              <a:ext uri="{FF2B5EF4-FFF2-40B4-BE49-F238E27FC236}">
                <a16:creationId xmlns:a16="http://schemas.microsoft.com/office/drawing/2014/main" id="{E27D7ACC-9A74-E4AD-0E12-BFD49BC7E00C}"/>
              </a:ext>
            </a:extLst>
          </p:cNvPr>
          <p:cNvSpPr/>
          <p:nvPr/>
        </p:nvSpPr>
        <p:spPr>
          <a:xfrm>
            <a:off x="5285184" y="6460251"/>
            <a:ext cx="8026340" cy="577692"/>
          </a:xfrm>
          <a:prstGeom prst="rect">
            <a:avLst/>
          </a:prstGeom>
          <a:noFill/>
          <a:ln/>
        </p:spPr>
        <p:txBody>
          <a:bodyPr wrap="none" lIns="0" tIns="0" rIns="0" bIns="0" rtlCol="0" anchor="t"/>
          <a:lstStyle/>
          <a:p>
            <a:pPr marL="0" indent="0">
              <a:lnSpc>
                <a:spcPts val="2300"/>
              </a:lnSpc>
              <a:buNone/>
            </a:pPr>
            <a:r>
              <a:rPr lang="en-US" sz="1450" dirty="0">
                <a:latin typeface="Nobile" panose="020B0604020202020204" charset="0"/>
              </a:rPr>
              <a:t>Total amount that customer </a:t>
            </a:r>
            <a:r>
              <a:rPr lang="en-US" sz="1450" dirty="0" err="1">
                <a:latin typeface="Nobile" panose="020B0604020202020204" charset="0"/>
              </a:rPr>
              <a:t>payed</a:t>
            </a:r>
            <a:endParaRPr lang="en-US" sz="1450" dirty="0">
              <a:latin typeface="Nobile" panose="020B0604020202020204" charset="0"/>
            </a:endParaRPr>
          </a:p>
        </p:txBody>
      </p:sp>
      <p:sp>
        <p:nvSpPr>
          <p:cNvPr id="12" name="Text 0">
            <a:extLst>
              <a:ext uri="{FF2B5EF4-FFF2-40B4-BE49-F238E27FC236}">
                <a16:creationId xmlns:a16="http://schemas.microsoft.com/office/drawing/2014/main" id="{20391DE6-8438-0015-E89D-AFA4D789FB1B}"/>
              </a:ext>
            </a:extLst>
          </p:cNvPr>
          <p:cNvSpPr/>
          <p:nvPr/>
        </p:nvSpPr>
        <p:spPr>
          <a:xfrm>
            <a:off x="674252" y="2501777"/>
            <a:ext cx="7536894" cy="580430"/>
          </a:xfrm>
          <a:prstGeom prst="rect">
            <a:avLst/>
          </a:prstGeom>
          <a:noFill/>
          <a:ln/>
        </p:spPr>
        <p:txBody>
          <a:bodyPr wrap="none" lIns="0" tIns="0" rIns="0" bIns="0" rtlCol="0" anchor="t"/>
          <a:lstStyle/>
          <a:p>
            <a:pPr marL="0" indent="0">
              <a:lnSpc>
                <a:spcPts val="4550"/>
              </a:lnSpc>
              <a:buNone/>
            </a:pPr>
            <a:endParaRPr lang="en-US" dirty="0"/>
          </a:p>
        </p:txBody>
      </p:sp>
      <p:sp>
        <p:nvSpPr>
          <p:cNvPr id="13" name="Text 0">
            <a:extLst>
              <a:ext uri="{FF2B5EF4-FFF2-40B4-BE49-F238E27FC236}">
                <a16:creationId xmlns:a16="http://schemas.microsoft.com/office/drawing/2014/main" id="{431CB7EF-C0C5-5102-72D1-FF0195B37536}"/>
              </a:ext>
            </a:extLst>
          </p:cNvPr>
          <p:cNvSpPr/>
          <p:nvPr/>
        </p:nvSpPr>
        <p:spPr>
          <a:xfrm>
            <a:off x="543280" y="2996366"/>
            <a:ext cx="7536894" cy="580430"/>
          </a:xfrm>
          <a:prstGeom prst="rect">
            <a:avLst/>
          </a:prstGeom>
          <a:noFill/>
          <a:ln/>
        </p:spPr>
        <p:txBody>
          <a:bodyPr wrap="none" lIns="0" tIns="0" rIns="0" bIns="0" rtlCol="0" anchor="t"/>
          <a:lstStyle/>
          <a:p>
            <a:pPr marL="0" indent="0">
              <a:lnSpc>
                <a:spcPts val="4550"/>
              </a:lnSpc>
              <a:buNone/>
            </a:pPr>
            <a:r>
              <a:rPr lang="en-US" sz="2400" dirty="0">
                <a:solidFill>
                  <a:srgbClr val="1B1B27"/>
                </a:solidFill>
                <a:latin typeface="Corben" pitchFamily="34" charset="0"/>
              </a:rPr>
              <a:t>RFM Analysis KPIS</a:t>
            </a:r>
            <a:endParaRPr lang="en-US" sz="2400" dirty="0"/>
          </a:p>
        </p:txBody>
      </p:sp>
      <p:sp>
        <p:nvSpPr>
          <p:cNvPr id="14" name="Text 11">
            <a:extLst>
              <a:ext uri="{FF2B5EF4-FFF2-40B4-BE49-F238E27FC236}">
                <a16:creationId xmlns:a16="http://schemas.microsoft.com/office/drawing/2014/main" id="{DA96C5F7-B036-12D0-5FB1-638F478E5A2B}"/>
              </a:ext>
            </a:extLst>
          </p:cNvPr>
          <p:cNvSpPr/>
          <p:nvPr/>
        </p:nvSpPr>
        <p:spPr>
          <a:xfrm>
            <a:off x="657580" y="7199074"/>
            <a:ext cx="4062412" cy="297180"/>
          </a:xfrm>
          <a:prstGeom prst="rect">
            <a:avLst/>
          </a:prstGeom>
          <a:noFill/>
          <a:ln/>
        </p:spPr>
        <p:txBody>
          <a:bodyPr wrap="none" lIns="0" tIns="0" rIns="0" bIns="0" rtlCol="0" anchor="t"/>
          <a:lstStyle/>
          <a:p>
            <a:pPr marL="0" indent="0">
              <a:lnSpc>
                <a:spcPts val="2300"/>
              </a:lnSpc>
              <a:buNone/>
            </a:pPr>
            <a:r>
              <a:rPr lang="en-US" sz="1450" dirty="0">
                <a:solidFill>
                  <a:srgbClr val="404155"/>
                </a:solidFill>
                <a:latin typeface="Nobile" pitchFamily="34" charset="0"/>
              </a:rPr>
              <a:t>4.Last Transaction date </a:t>
            </a:r>
            <a:endParaRPr lang="en-US" sz="1450" dirty="0"/>
          </a:p>
        </p:txBody>
      </p:sp>
      <p:sp>
        <p:nvSpPr>
          <p:cNvPr id="15" name="Text 8">
            <a:extLst>
              <a:ext uri="{FF2B5EF4-FFF2-40B4-BE49-F238E27FC236}">
                <a16:creationId xmlns:a16="http://schemas.microsoft.com/office/drawing/2014/main" id="{89C2C4C3-A880-56EA-C1B3-1E7B553BC228}"/>
              </a:ext>
            </a:extLst>
          </p:cNvPr>
          <p:cNvSpPr/>
          <p:nvPr/>
        </p:nvSpPr>
        <p:spPr>
          <a:xfrm>
            <a:off x="5285184" y="7215940"/>
            <a:ext cx="8026340" cy="577692"/>
          </a:xfrm>
          <a:prstGeom prst="rect">
            <a:avLst/>
          </a:prstGeom>
          <a:noFill/>
          <a:ln/>
        </p:spPr>
        <p:txBody>
          <a:bodyPr wrap="none" lIns="0" tIns="0" rIns="0" bIns="0" rtlCol="0" anchor="t"/>
          <a:lstStyle/>
          <a:p>
            <a:pPr marL="0" indent="0">
              <a:lnSpc>
                <a:spcPts val="2300"/>
              </a:lnSpc>
              <a:buNone/>
            </a:pPr>
            <a:r>
              <a:rPr lang="en-US" sz="1450" dirty="0">
                <a:latin typeface="Nobile" panose="020B0604020202020204" charset="0"/>
              </a:rPr>
              <a:t>maximum transaction date</a:t>
            </a:r>
          </a:p>
        </p:txBody>
      </p:sp>
      <p:pic>
        <p:nvPicPr>
          <p:cNvPr id="16" name="Image 0" descr="preencoded.png">
            <a:extLst>
              <a:ext uri="{FF2B5EF4-FFF2-40B4-BE49-F238E27FC236}">
                <a16:creationId xmlns:a16="http://schemas.microsoft.com/office/drawing/2014/main" id="{BE0D14CC-C254-DA42-8DB4-AC57E69AF0AF}"/>
              </a:ext>
            </a:extLst>
          </p:cNvPr>
          <p:cNvPicPr>
            <a:picLocks noChangeAspect="1"/>
          </p:cNvPicPr>
          <p:nvPr/>
        </p:nvPicPr>
        <p:blipFill>
          <a:blip r:embed="rId2"/>
          <a:stretch>
            <a:fillRect/>
          </a:stretch>
        </p:blipFill>
        <p:spPr>
          <a:xfrm>
            <a:off x="0" y="0"/>
            <a:ext cx="14630400" cy="2835235"/>
          </a:xfrm>
          <a:prstGeom prst="rect">
            <a:avLst/>
          </a:prstGeom>
        </p:spPr>
      </p:pic>
    </p:spTree>
    <p:extLst>
      <p:ext uri="{BB962C8B-B14F-4D97-AF65-F5344CB8AC3E}">
        <p14:creationId xmlns:p14="http://schemas.microsoft.com/office/powerpoint/2010/main" val="3792479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8F98A76-040D-D89C-9849-4E8CD13AA24A}"/>
              </a:ext>
            </a:extLst>
          </p:cNvPr>
          <p:cNvSpPr/>
          <p:nvPr/>
        </p:nvSpPr>
        <p:spPr>
          <a:xfrm>
            <a:off x="497063" y="225969"/>
            <a:ext cx="7536894" cy="580430"/>
          </a:xfrm>
          <a:prstGeom prst="rect">
            <a:avLst/>
          </a:prstGeom>
          <a:noFill/>
          <a:ln/>
        </p:spPr>
        <p:txBody>
          <a:bodyPr wrap="none" lIns="0" tIns="0" rIns="0" bIns="0" rtlCol="0" anchor="t"/>
          <a:lstStyle/>
          <a:p>
            <a:pPr marL="0" indent="0">
              <a:lnSpc>
                <a:spcPts val="4550"/>
              </a:lnSpc>
              <a:buNone/>
            </a:pPr>
            <a:r>
              <a:rPr lang="en-US" sz="3650" dirty="0"/>
              <a:t>Power-BI Report </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C6899C60-1595-1BA8-9F91-3190F5EE4953}"/>
                  </a:ext>
                </a:extLst>
              </p:cNvPr>
              <p:cNvGraphicFramePr>
                <a:graphicFrameLocks noGrp="1"/>
              </p:cNvGraphicFramePr>
              <p:nvPr>
                <p:extLst>
                  <p:ext uri="{D42A27DB-BD31-4B8C-83A1-F6EECF244321}">
                    <p14:modId xmlns:p14="http://schemas.microsoft.com/office/powerpoint/2010/main" val="370107562"/>
                  </p:ext>
                </p:extLst>
              </p:nvPr>
            </p:nvGraphicFramePr>
            <p:xfrm>
              <a:off x="1117600" y="1142999"/>
              <a:ext cx="12369800" cy="686063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C6899C60-1595-1BA8-9F91-3190F5EE4953}"/>
                  </a:ext>
                </a:extLst>
              </p:cNvPr>
              <p:cNvPicPr>
                <a:picLocks noGrp="1" noRot="1" noChangeAspect="1" noMove="1" noResize="1" noEditPoints="1" noAdjustHandles="1" noChangeArrowheads="1" noChangeShapeType="1"/>
              </p:cNvPicPr>
              <p:nvPr/>
            </p:nvPicPr>
            <p:blipFill>
              <a:blip r:embed="rId4"/>
              <a:stretch>
                <a:fillRect/>
              </a:stretch>
            </p:blipFill>
            <p:spPr>
              <a:xfrm>
                <a:off x="1117600" y="1142999"/>
                <a:ext cx="12369800" cy="6860631"/>
              </a:xfrm>
              <a:prstGeom prst="rect">
                <a:avLst/>
              </a:prstGeom>
            </p:spPr>
          </p:pic>
        </mc:Fallback>
      </mc:AlternateContent>
    </p:spTree>
    <p:extLst>
      <p:ext uri="{BB962C8B-B14F-4D97-AF65-F5344CB8AC3E}">
        <p14:creationId xmlns:p14="http://schemas.microsoft.com/office/powerpoint/2010/main" val="651671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2.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3.png"/></Relationships>
</file>

<file path=ppt/webextensions/webextension1.xml><?xml version="1.0" encoding="utf-8"?>
<we:webextension xmlns:we="http://schemas.microsoft.com/office/webextensions/webextension/2010/11" id="{524BF2E8-D225-42D9-9513-B27785860BC8}">
  <we:reference id="wa200003233" version="2.0.0.3" store="en-US" storeType="OMEX"/>
  <we:alternateReferences>
    <we:reference id="WA200003233" version="2.0.0.3" store="WA200003233" storeType="OMEX"/>
  </we:alternateReferences>
  <we:properties>
    <we:property name="pptInsertionSessionID" value="&quot;C32CB725-CDDE-492A-B3A3-351B064669CA&quot;"/>
    <we:property name="reportUrl" value="&quot;/groups/me/reports/fc21fc03-03ed-460d-98ac-3ffec7a57ed6/03039b531694575deec7?experience=power-bi&quot;"/>
    <we:property name="reportName" value="&quot;final&quot;"/>
    <we:property name="reportState" value="&quot;CONNECTED&quot;"/>
    <we:property name="embedUrl" value="&quot;/reportEmbed?reportId=fc21fc03-03ed-460d-98ac-3ffec7a57ed6&amp;config=eyJjbHVzdGVyVXJsIjoiaHR0cHM6Ly9XQUJJLUVVUk9QRS1OT1JUSC1CLXJlZGlyZWN0LmFuYWx5c2lzLndpbmRvd3MubmV0IiwiZW1iZWRGZWF0dXJlcyI6eyJ1c2FnZU1ldHJpY3NWTmV4dCI6dHJ1ZX19&amp;disableSensitivityBanner=true&quot;"/>
    <we:property name="pageName" value="&quot;03039b531694575deec7&quot;"/>
    <we:property name="pageDisplayName" value="&quot;General&quot;"/>
    <we:property name="datasetId" value="&quot;c74a3995-905b-4ffb-be24-427fe24e0340&quot;"/>
    <we:property name="backgroundColor" value="&quot;#FFFFFF&quot;"/>
    <we:property name="bookmark" value="&quot;H4sIAAAAAAAAA+1abW/bNhD+K4X2oRtgB5RIimK/JbaLDcu2oAmKDUUR8OXsqFVEj5KyeEH++0jKdm3HjTc3Se10QIBEPOp4z8Pj3fGim0jn1bgQk1/FJUSvoiNjPl4K+/FFHHWish1Lh0BYyjKKGRCEgSFJndSM69yUVfTqJqqFHUH9Nq8aUXhFbvDd+04kiuJEjPzTUBQVdKIx2MqUosj/hnayE9W2gdtOBNfjwljhVZ7Wogav9spNd8/OhPgAuxWFqvMrOAVVt6MII8wlxXHKCWVUAyjmplXthGDZ2iledVi+Z8pa5KVbxo8lckgTEELpRFLIMFY49uPDvKinU+RkcD22Dp3DPBl7cg71lSgV6ChAsFC1Ft9Ev4CoGhtwDJYEp6axCt7AMIjKOq8nTs93/cPfv5++U/0Q3TpKTqxxhAWpaqraXHojvODC/NWz4EjS0St0+96NVHk5KqacfoJ31pqohPXmGfnBEeNhuBeM1WCPJgFJP7czSpPOirGPhsKZ7YTpcKhjmg4zriVSiCDI0h2h/FAp05T1fjO+AKIlHGmNBEIok0RAmuEM6V3x8TMrykpMj+4+k74CpCU+IVjHklImYyVSDkmM0Y4Qf2zEnjM+Q9BSrbMh0ijFmMYgISEpRnRHqNYwNlVew37TvYiipZwQ6pjWGcex5rGiIiVqRyg/M7UoXuy/jy/jaGnnUiUxV87bY0pTlKA43ezpPYd9ZGyuHNpV5numaC7Lf2vwclWymHZGcH6UryW8s0+VkzZlU/cuhK13wgWW66dZPewmfFioeKfb25r28Pvp/M47Hri62tXK7ibAJaIunXGxC47XmwrOw3Xm63vflwafwuEBC7qlZ3c8cTUYPaEvrm5x65AQp4RzrjXwGGJFMEaby6uHc8hivsMrVcl52MmtHPFwNLIwEvX0cfDQ5r2BKyib1rjXTTn1G7SFm0phv8g1vxrSx3Dcja7QOqygoBmihBIk3I9mLMPbV0w/5mCFVReTYwe1uGvqXH5XNLPyrbB5234JsP473GkHaa4nustA3zd2/NwFeyI/+OLTgBdPUUR/gLD3Hp77TvAz5eQXU9YX20WUZ8pIX0y2Sa5VkSuwSzErcnllFEBpUYtw8satcTm0cqODGMLBvImO3S3ItrrfiqLxal8eiSpXL31anFbpayNMmF6FJZ7ptswO77MFODuJ79v2tVtp1rxu99WaIvw122uXbAr/aiv9swE7cfaGGcHOg7kVB3MzD5bXPwikOkV55bJSIcaVd3bfQndDGgLsn2FSbZG3jo0Lon61MyELOOcEmIIk7aoYQZcgLLuCUtodYn/hRCgFjVez3HTHg3kneVnObPM+sB3cluLP4H2gNXz4WLeCx2GNqT1LM25np7ZsiqITqYu80BbKwPbqlHdro4O7omfHM47OzMiFp/lys06h0DGhmsaCI45j7G73m+9WOxjz69V+7v1HcKFr+q3UCU/I0F5WDU/Iz/81xB5s0i5UFF/hzD5AfbFo9cGqTTtQbWSYDTGVwy5VOO0SArIr3Y24ywSBYcZBS8m2rja2BP8FtceWKz5xJZLgDZVIRpQClTKVJBkCKViqQo/i/pB4IdzvpU6Q16WyjCmZckwyRpAGhNhTNui27hhvTAE1XNen4DfwNCSD1xkdJAOWHQ3IIemzPn/N+aDP6BHts7iX0bvUCEq0xIxLgiUjjEhE9rLgE4tfTNwfFn8bwzdT5T02LXtZ2j02Kevruaftui9hvPtRzvlP/ZWONN0i/BR5CWub75v72s9392elQQivCGUKxzLT7j5NEwRaQ7Ixi+WXYrQmi8VMxjzz/2kHypGmTJPNGfEzuhBWKMuAMFAcJTqGNCEbdflsI831XW1JCpryDJxVmghFOJJbWhbUrbvPmKauxkLBiShhzb0mlKjau+29d5vwKej8ZnN7+w/SMGlDgioAAA==&quot;"/>
    <we:property name="initialStateBookmark" value="&quot;H4sIAAAAAAAAA+1abW/bNhD+K4X2oRsQB5RISmK/ObaLDU2aoAmKDUUR8OXsqFVEj5KyeEH++0jKcm3HjTc3Se10QIBEJEXe8/B49/Cim0Bl5Tjnk7f8EoJXwYHWny+5+fwiDPaCYtp2fPzmqPvuzfnb7tHANutxlemiDF7dBBU3I6jeZ2XNczeDbfzwcS/geX7CR+5pyPMS9oIxmFIXPM/+hmaw7apMDbd7AVyPc224m/K04hW4aa/scPts1w73sV2Ryyq7glOQVdOKMMJMUBzGjNCEKgCZ2GFlM8BbtnKIm9ov39NFxbPCLuPaIjGkEXAuVSQopBhLHLr2YZZX0yFiMrgeG4vOYp6MHStddcULCSrwEAyUjcU3wRHwsjYex2Ch41TXRsI7GPquosqqiZ3np37395+n75S/BLeWkhOjLWG+V9ZlpS+dEa7jQv/VM2BJUsErdPvRtpRZMcqnnH6Bd9aYKLlx5mnxyRLjYNgXtFFgDiYeST8zLaXR3pKxj4bCmm074+FQhTQepkwJJBFBkMZbQnlXSl0X1W4zPgeiIRwphThCKBWEQ5ziFKlt8fEzw4uST4/uLpO+BKQhPiJYhYLSRISSxwyiEKMtIf5Q8x1nvEXQUK3SIVIoxpiGICAiMUZ0S6hWMNZlVsFu0z2PoqGcEGqZVinDoWKhpDwmcksoP9MVz1/svo8v4mhoZ0JGIZPW20NKYxShMF7v6T2LfaRNJi3aZeZ7Oq8vi39r8KIqmU87Izg/yFYSvrdLyknpoq56F9xUW+ECi/qp1cN2wKc5xTvd3sa0h99P63fO8cDqaquVkaBMIGrTGePb4Hi9ace5v8d8f+/71uCTWzxgQDX0bI8nLgejJ/TF5S1uHBLCmDDGlAIWQigJxmi9vHo4h8xnO7ykSs79Tm7kiN3RyMCIV9PHwUOb9w6uoKgb417XxdRv0AZuKrj5Jtf8bkgfw3HXukLjsJyCShAllCBuf1SSpHhzxfRrBoYbeTE5tFDzu6bO+u92tVa+5yZryi8e1n+HOy0dzeYJ7jLQd4UdN3bOnsA1vvjS4LqnKII/gJt7D899J/iZcnKki+pis4jyTBnp88kmybXMMwlmIWYFNq+MPCjFK+5P3rgxLoOmXyvfDf5g3gSH9hZkmrnf87x207484GUmX7q0OFXpKyOMH176JZ7ptrSH99kCbE/ix6Z8bVdqi9fNvhqd+7/avbbJJnevNr1/1mAm1l4/wtu5P7Nif2bm/uL6+55UO1FW2qyU83HpnN2V0G2TAg/7DUzKDfLWobZB1K12xkUO54xAIiGKOzJE0CEIiw6nlHaG2F04EYpB4eUsN91xb95JVhStbc4HNoPbUPwVvA+0hgsfq1ZwOIzWlWOp5bY9tUWd53uBvMhyZaDwbC8P+bAyOtgrenrYcnSmRzY8zZZrK4VchYQqGnKGGA6xvd2vv1ttYcyvluu59x/Buarpj6ITnpChnVQNT8jP/xpiBzZpGxTFdzizD6Av5q3eX7ZpC9RGipMhpmLYoRLHHUJAdIS9EXcSTmCYMlBCJBurjQ3Bf4P22HDFJ1YiEV6jRFIiJcg4kVGUIhA8iaWvUdwfEi+4/b1QCXJzyTRNpIgZJmlCkAKEkqcs0G1cMV6bAiq4rk7BbeCpTwavUzqIBkl6MCBd0k/67DVjg35CD2g/CXspvUsNp0QJnDBBsEhIQgQiOyn4+PwXE/eHxeMx/DAq77Fp2Ulp99ikrNZzT1t1X8B496Oc89/6SxVpukH4ybMCVhbf19e1n+/ut9LAh1eEUolDkSp7n6YRAqUgWpvFsks+WpHFwkSELHX/aQfKkKKJIusz4lfmQliiNAWSgGQoUiHEEVk7l8s2Ql/fnS2KQVGWgrVKES4JQ2JDy/x0q+4zuq7KMZdwwgtYca/xElU5t733buM/BQ38ItaWzKq/NS84STK7Cd3e/gN/qbRmqyoAAA==&quot;"/>
    <we:property name="isFiltersActionButtonVisible" value="true"/>
    <we:property name="isVisualContainerHeaderHidden" value="false"/>
    <we:property name="reportEmbeddedTime" value="&quot;2024-09-08T12:41:37.766Z&quot;"/>
    <we:property name="creatorTenantId" value="&quot;ba72b5b5-281c-4984-b8f0-7dd8cca3385e&quot;"/>
    <we:property name="creatorUserId" value="&quot;10032003A24DF906&quot;"/>
    <we:property name="creatorSessionId" value="&quot;bb4ff143-1a5d-4d4d-bff3-e264d3267d8e&quot;"/>
    <we:property name="artifactViewState" value="&quot;liv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851BB24-C889-4A4E-A9CF-2252D00004D8}">
  <we:reference id="wa200003233" version="2.0.0.3" store="en-US" storeType="OMEX"/>
  <we:alternateReferences>
    <we:reference id="WA200003233" version="2.0.0.3" store="WA200003233" storeType="OMEX"/>
  </we:alternateReferences>
  <we:properties>
    <we:property name="pptInsertionSessionID" value="&quot;C32CB725-CDDE-492A-B3A3-351B064669CA&quot;"/>
    <we:property name="reportUrl" value="&quot;/groups/me/reports/fc21fc03-03ed-460d-98ac-3ffec7a57ed6/4d1f1ab23e8b77ad9e5c?experience=power-bi&quot;"/>
    <we:property name="reportName" value="&quot;final&quot;"/>
    <we:property name="reportState" value="&quot;CONNECTED&quot;"/>
    <we:property name="embedUrl" value="&quot;/reportEmbed?reportId=fc21fc03-03ed-460d-98ac-3ffec7a57ed6&amp;config=eyJjbHVzdGVyVXJsIjoiaHR0cHM6Ly9XQUJJLUVVUk9QRS1OT1JUSC1CLXJlZGlyZWN0LmFuYWx5c2lzLndpbmRvd3MubmV0IiwiZW1iZWRGZWF0dXJlcyI6eyJ1c2FnZU1ldHJpY3NWTmV4dCI6dHJ1ZX19&amp;disableSensitivityBanner=true&quot;"/>
    <we:property name="pageName" value="&quot;4d1f1ab23e8b77ad9e5c&quot;"/>
    <we:property name="pageDisplayName" value="&quot;Liquidity&amp;Profitibility&quot;"/>
    <we:property name="datasetId" value="&quot;c74a3995-905b-4ffb-be24-427fe24e0340&quot;"/>
    <we:property name="backgroundColor" value="&quot;#FFFFFF&quot;"/>
    <we:property name="bookmark" value="&quot;H4sIAAAAAAAAA+1abVMbNxD+K5nrh7QzNqN7lS7fwHbaTJ0MAZe2k2E8K2nPXHKcXN0ZcBn/90p3NgFj4mBcsAMzfMCrtbT77IseSb50ZFoMMxh/gFN03jh7Sn05Bf3lles0nLyWceF7HAmiZDwWHoS+y82oGpapygvnzaVTgh5geZQWI8jsREb46bjhQJbtw8B+SiArsOEMURcqhyz9F2tlM1TqEU4aDl4MM6XBTnlYQol22jOjbj4bE9wd36wIokzP8BBFWUsD6SYucM9HxikFGWMojFpRK1SWLVSxU1fLt1ReQpqbZawsZD4TvkwiBPBYLHzuhVaepFk5VeHjzsVQG++Mz+OhBWdXnkEuUDqVCxqL2uJL57cUNWhxMu7iGWZW0lk8fntoXyuDVDk+Ap3WiKiRFnhbsZYfYFIN5WVamtmcTIFxfmJAnQb1ah5j5GxuI+4avX7bYm11r9njWOGrrwI7PPXC+RtBV4ITdd7SaBSl84ZMGleAtIxooHQqIHsumHwcgTYZ8gLLTVjem+o6+SYoz6142jBeDY/dwUDjoDbjliMtlY1OF8iXOXjNmwNjYD6qfXk7yqcNlty29dhIijQfZNMG/rWX9moXMtNOWyemHuwOwT+bVmwb52TWvM2an6+152lVjKuO+oMGfdoxjydWiCzwiARXkpiYP+pHESzdY77VO+4XfDEqSnVqF5pLgJYdf+rUbHWP+r3dvW5n3roP796vITXPjaY2TCRbmJ9KS9R7dSa2Uz0jGV5jzvQn83dy/D1FtN58qJOWxp6ghHqhH7OIURbSYHnS3pkw7xGKkf7u2vypvfvXz9PvFL/M2wlng76t3n5hOOWCBF6aFAK0XDUV/ldPLPYNJyIsIZxLP4Yw4hQCFvHVoX+M3C1VCVnfbihr2U8eEp+nd7cOousziALGCES+af4+xkRudhB7lVctVZTPIITfcrYOoGToS+ZGHGUMyITrUrohDXDXtA2JQ1Wk5Va3v5t+1LBziBLwfc4YEiSE8Fg84EC+VnNb7w62Gu7a/hpmL7D3HUlEPWrSm3jgEbI6zD82i3854L8c8O99wF/aFoosFahvNAbHsPJB5ZSEEqrKG9bGpViPK1kNY1WYl043NcVaz30E2chO+3oPilS8toU+LfWF54dKvXgGR/DGD+vgrBKP65t0s9LsHr2Oq1ZZ9d8s1uYomdmv1qP/jFCPjb2VRmXnzpUVO1dm7txcf6cC1UyUFoaHZTAsbLLb23wjkli5/TuOixVOpV1lmqhdrQc8w34cIBXoRU3hEmwGxOdNCMOwmfhuLAwtiFD68/vb7NLFmref5vnMNpsDq7lbQ3yHv2taw7aPRStYP7RSpUVphu2savNRljUccZJmUmNeoT2v8mlhd/CIy7ozjHpqYNrT1XKzdiEpUAkJUD8mlMch8YJtZAalNgGAacdbXoK9r+rPhSc8IkJbyRoeEZ8XDrEFQdoERvEENbsGfnHd6p15mzaAbTCfJn7Ik2Yo/KgZBMibnFLWpBBgwmKUnNOV2caKzj+Ae6y44iMzEc9fwkQiBoEnIHJDwrhLggj95Tdwj/Bu9ivmcuHL//b063UjUb8ZBUik8AMiwGMsYoTRaDl1fIyHzulAv2qWK8StxIvyEG2VHFYRfMvCjtehbK8T7AZt2o7fxnGnTcO9sE3dFgtvXvfV920EBecRIZQwGWLEZfwgaJ7VFrQCbVzrzen0khqLDbDlz7Q8kRrOV8njrfyhxpNQnqpmgfIggpALz3WRgBtHD3iKWNPD1azJ9VO5ub/duN978IYYfZ/3zw0x2Q60/jjsreHBdpieqbJiw5v8bHu3w3f+UuZAna/Ceb6zAKfEhyYuJG5MYiKpG0izzXt2tqWkgquLea5QTbiIH6pRWQxB4D7kuIAnVkc0iXIJV6x+lX3FFCeT/wD1UYbODS4AAA==&quot;"/>
    <we:property name="initialStateBookmark" value="&quot;H4sIAAAAAAAAA+1abVPjNhD+Kzfuh2tnEkZ+lXzfQpJrbw44Cilt54bJrKx18J2xUtkBUib/vZLtcBACOUIKycEMH8hqLe0+++JHki8tkeTDFMZ7cIrWO2tbyq+noL6+sa2GldWyT58+7rYOPvb3WrtdLZbDIpFZbr27tApQAyyOknwEqZlBCz8fNyxI030YmF8xpDk2rCGqXGaQJv9ipayHCjXCScPCi2EqFZgpDwso0Ex7ptX1b722veXqFSEqkjM8xKiopJ6wYxu44yLjlIII0Y+0Wl4plJbNVTFTl8u3ZVZAkulljMxnLotcEQcI4LAwcrnjG3mcpEWtwsfdi6HS3mmfx0ODSkucQRahsEoXFOaVxZfWbwkqUNHJeAfPMDWS7vzx20P7SmqkivERqKRCRI5UhLcVK/kBxuVQViSFns1KJWjnJxrUOppX82gjp3Nr8Y7W63cM1kb3mj2WEb75JjDDtRfW3wiqFJzI87ZCrSisd2TSuAKkrUUDqZII0peCye8jUDpDXmG5Ccuurq6Te0F5acXTgfFyeLQGA4WDyoxbjrRlOjqdI1/k4DVvDrSB2ajy5f0oqxssuW3rsZbkSTZI6wb+rZf2KhdS3U7bJ7oezBuCf9Gt2DTOybR56zW/XGvPdVWMy476gwa97pjHEyNE5jlEgC1ISPQfdYMAFr5j7usdDwt+NMoLeWoWmkmAthl/7tRs7xz1e63tne6sdXsfdleQmudaU2kmks7NT6kEqu0qEzuJmpIMpzFj+rP5Ozn+niJabT5USUtDJ6KEOr4bsoBR5lNvcdLemTC7CPlIfXdt/tRp/fVz/Uz+y6ydcDbom+rt55pTzknghUkRgRLLpsL/6onBvmEFhMWEc+GG4AecgscCvjz0T5G7hSwg7ZsXykreJ4+Jz/O7WwXRdhkEHmMEAlc3fxdDItY7iL3Sq7bMixcQwvucrQIoGLqC2QFHEQKyyLYpXZMG2NJtQ+BQ5kmx0e3vph8V7ByCGFyXM4YECSE8jB6xIV+pue0PBxsNd2V/BbPjmfOOOKAO1elNHHAIWR7mH5vFv27wXzf4D97gL2wLeZpEqG40Bkuz8kHplIACysobVsYlWI1LUQ5jWZiX1k6ii7Wa+wjSkZn27TbkSfTWFHpd6nP3D6V6/gK24I0f1sFpJR5XJ+l6pek5ehVXJdPyv2ms9VYyNY9Wo/+MUI21vaVGaefWlRVbV2Zu3Vx/qwRVT5TkmoelMMxNspvTfC0SWLr9Ecf5ErvSHambqFmtBzzFfughjdAJmpFNsOkRlzfB9/1m7NphpGlBgMKdfb9ND12MeftJlk1tMzmwnLsVxHf4u6I1TPuYt4LxQ0lZGJSm2E6rNhulacOKTpJUKMxKtGdVPs/tDg6x2c4Uo54c6PZ0tdy0XQgKVEAM1A0J5aFPHG8TmUGhdACg7niLS7D3Tf2l8IQnRGgjWcMT4vPKITYgSOvAKJ6hZlfAL65bvTVr0xqwDebS2PV53PQjN2h6HvImp5Q1KXgYsxAF53RptrGk84/gHkuu+MRMxHEXMJGAgedEENg+YdwmXoDu4hO4J7g3+xUzMffmf3P69aqRqO6MPCQicj0SgcNYwAijwWLq+BQXnfVAv2yWS8StwIviEE2VHJYRfM/8rtOlbLvrtbwO7YTvw7Dbof6236F2m/k3j/uq8zaCEecBIZQw4WPARfgoaF7UK2gJ2rjSk9P6kBrzNbDlz6Q4EQrOl8njjfxQ41koT1mzQLkXgM8jx7aRgB0Gj7iKWNHF1bTJ9ROxvt9uPOw+eE2Mfsj955qYbAbafxz2VnBhO0zOZFGy4XW+tr3b4Tu/lDmQ58twnu8swJr40NiG2A5JSAS1PaFf846ZbSGp4PJiliuUE87jh3JU5EOIcB8ynMMTyy2aQLGAK5ZfZVvlItqaxMT7/gcMJb9ilpPJf5VHius2LgAA&quot;"/>
    <we:property name="isFiltersActionButtonVisible" value="true"/>
    <we:property name="isVisualContainerHeaderHidden" value="false"/>
    <we:property name="reportEmbeddedTime" value="&quot;2024-09-08T12:42:48.898Z&quot;"/>
    <we:property name="creatorTenantId" value="&quot;ba72b5b5-281c-4984-b8f0-7dd8cca3385e&quot;"/>
    <we:property name="creatorUserId" value="&quot;10032003A24DF906&quot;"/>
    <we:property name="creatorSessionId" value="&quot;d8b95aeb-899b-4384-8943-8ddeffa470ea&quot;"/>
    <we:property name="artifactViewState" value="&quot;liv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E5EBFFCA-E344-4489-9634-EC939FDA068F}">
  <we:reference id="wa200003233" version="2.0.0.3" store="en-US" storeType="OMEX"/>
  <we:alternateReferences>
    <we:reference id="WA200003233" version="2.0.0.3" store="WA200003233" storeType="OMEX"/>
  </we:alternateReferences>
  <we:properties>
    <we:property name="pptInsertionSessionID" value="&quot;C32CB725-CDDE-492A-B3A3-351B064669CA&quot;"/>
    <we:property name="reportUrl" value="&quot;/groups/me/reports/fc21fc03-03ed-460d-98ac-3ffec7a57ed6/da472575bb0b7cba4881?experience=power-bi&quot;"/>
    <we:property name="reportName" value="&quot;final&quot;"/>
    <we:property name="reportState" value="&quot;CONNECTED&quot;"/>
    <we:property name="embedUrl" value="&quot;/reportEmbed?reportId=fc21fc03-03ed-460d-98ac-3ffec7a57ed6&amp;config=eyJjbHVzdGVyVXJsIjoiaHR0cHM6Ly9XQUJJLUVVUk9QRS1OT1JUSC1CLXJlZGlyZWN0LmFuYWx5c2lzLndpbmRvd3MubmV0IiwiZW1iZWRGZWF0dXJlcyI6eyJ1c2FnZU1ldHJpY3NWTmV4dCI6dHJ1ZX19&amp;disableSensitivityBanner=true&quot;"/>
    <we:property name="pageName" value="&quot;da472575bb0b7cba4881&quot;"/>
    <we:property name="pageDisplayName" value="&quot;RFM&quot;"/>
    <we:property name="datasetId" value="&quot;c74a3995-905b-4ffb-be24-427fe24e0340&quot;"/>
    <we:property name="backgroundColor" value="&quot;#FFFFFF&quot;"/>
    <we:property name="bookmark" value="&quot;H4sIAAAAAAAAA+1aW1PbRhT+K4zykHbGZlZ3izfCJe0UUhoztJ1MhjnaPTJKZK27kigu4//esyvJGGPAcRxiaJ+wdo92v/Ody36SuLZEWowyGL+DIVo71hspPw9Bfd6yrY6V12O+6ztMhIlHf3jouTYTelaOylTmhbVzbZWgBliepUUFmV6IBj987FiQZScw0FcJZAV2rBGqQuaQpf9gbUxTpapw0rHwapRJBXrJfgkl6mUvyZyuCYK97dKOwMv0EvvIy3pUgBc6fujHMYtDHoPX62lgRW1gkC000Uub7fdkXkKa0zZ6zHMDnyVuEoELKMARruPr8STNysYkHh9cjRR5Rz6PR5qcXXEJOUdhGRcUFjXia+sYoaiU8ePg1kRfVorje0zMVF6m5ZjWebW/+8cPzT3Fj9aEKDlRkggzs0dQlFunCvICjG9b+5oibXQh/95TSFfC2mGTjzRSpPkga/i9cfW0hstBaagy/kQkaZfoBqkEqjdj49V+qlp67c4c8CfxiFwgQycWQcLdiMWx7QWBE9rANyQUu5SVlNRbhwr/qjDn428cBuebhmGRN3UIeoz5UYLoxSJiQcBCO4w2KwTn75G/lADM+FLTn0TCt3s84o7jsch1XR7gZtG/dSxzpM7/IvifdaYOACZoB8g49JyYRYEdgR2uHoA9mVXDfFnIwLmscuJlDuxeVZRyiOr85/0FpHceh7E7GCgcQNlcHnwFxveHx/PwZuvxsMqb+LENRHq7eW821ltltiTUPRoaSJVyKr2vS8VFYT483upzqVYSICXEGR5c3a59c+SDJ1wbYo/5Dg9s13Z859F6O5Wjd7RUbaNNzlrJSF3jUMmhMW60bVHFFHQicr6h9NsJ+v1b++OhlUAvcadYO1btowlEY/lq1nKuE93Yk1buY0ZsmE2WClB9YbA81CQ6LZAkxUxYeqdf19pmpzhePZC3elsKlbXjm1DXbjszND1GKN3/+wVqMIafXKRtsf08R1SxdgoNeJ219y8wzazJxBwfT9/97WX61FoPzgdO/2/Rh3jj/P2smFRaRYpktALllqgB7V2AKjdCmswVUP30S/OfZp5vG4LHy2f9lzP6se7Pdoye7yF4jHGvZ3M38B7tz+uLfx8HQyzPb86dGcBmLi+/uyRatnBvDnF/lRNUIQ5hNJ+iC9PjrZLVaIXcWI7tOjEilzLD8QMBXmxz3w3CiK0ulH9KSY8rfjE+wkvM7uKdzt+dajGegUrrF0lNf17O50xCXoeuOZSm61i331yQ3fn0/csMHksPbt0M6OnGC+tPBLVyp3yhnFB/Ky9WK9oXysg+rPQwXWQpJ/k72xAsajcD45SAEkzljWpwKdbzUphpNIV5bR2lVKz12meQVXrZ12+gSPnrVtTc12OMeS27XmhY2uJ9sQ62ldgoV9qpfQ1fx1XJzPxqY01qJNO31rNG+hJeY2Fwbk9RbE9hbt/ef9uQSgulBR1NGYwKnez6YwANCTRu/4LjL5DzU6qOJDVRvZtR7eeRhyFHJ+hym2HXY27cBd/3u4lrR5wxFqBw58+4JuIG3kma5y02nQOruVtTfI+/a9pDt49FO2g/lJSlZqnltq3avMqyjsUv0kwozA3b8yYfFnYHh9m9o5ajUzmg9jTdrmkXgovAJ0HgAgMnDnqBxx9/hfwEjwxvMSc5/6w77bqZqKWcDz3uxixwPebZsc+4EwTPUcqVN9+VlumZM5+h/ivC7gkZepYy7wn5+V/0PYMgbYIE/A41uwZBOIt6ex7TBsjDnhsmrh8nXZ+7QdfzMO7GYdjrhuBh0otQxHG4sjxc0fmvEIsr7vjE0tFxH5OOEDm+HQUuQ7L2e4EjQC/x8JsxvCpjeefbkpE2i7qkrMpiBBxPIMcF3dIkvtDQHuyY5n+bpv1yMvkXSLWAuVMlAAA=&quot;"/>
    <we:property name="initialStateBookmark" value="&quot;H4sIAAAAAAAAA+1aW1PbRhT+Kx7lIe2MzazuFm+ES5oJEIoZ2k4mwxytjowSWeuuJILL+L/37EoyxhjjOA4xtG/W7tHud75z2U+Sb4woyYcpjI5hgMa28UaILwOQX1qm0TayeuzDh/dHO6fvL453jvZpWAyLRGS5sX1jFCD7WJwneQmpWoEGP35qG5CmJ9BXVzGkObaNIcpcZJAm/2BlTFOFLHHcNvB6mAoJasleAQWqZa/InK5pb3PLph2BF8kV9pAX1WgEjm+5vhuGLPR5CE63q/DmlYFGNtdELa233xVZAUlG26gxx/ZcFttxADZgBFZkW64aj5O0qE3C0f71UJJ35PNoqFjZia4g4xgZ2gWJeYX4xjhCyEup/di/M9ETpeR4irGeyoqkGNE6r/Z2/vylvif/1RgTJSdSEGF69hDyonUmIctB+9baUxQpo0vxdVciXUXGNht/opE8yfppze+tq2cVXA5SQRXhZyJJuUQ3CBmhfDPSXu0lsqHXbM8AfxKPyAUytMLIi7kdsDA0Hc+zfBP4hoRih7KSkrp1IPHvEjM++sFhsH5oGOZ5U4Wgy5gbxIhOGAXM85hv+sFmheDiFPlLCcCULxX9cRC5ZpcH3LIcFti2zT3cLPpbRyJD6vwvgv9pZ6oAYIymh4xD1wpZ4JkBmP7qAdgVaTnIloUMnIsyI15mwO6WeSEGKC/e7c0hvf04jJ1+X2Ifivpy/zswnh4czcKbrseDMqvjxzYQ6d3mvdlY75TZklB3aagvZMKp9L4vFeeF+eCo1eNCriRACghT3L++W/v6yAcnsk0IHeZa3DNt03KtR+vtTAyPaanKRpmcN5KRusaBFANtXIvavAwp6ETkbEPpNRP0+/fmx6KVQC1xr1jbRuWjDkRt+WracqYT3dqTVu5hSmzoTZYKUHWhsSxqEu0GSJxgGhlqpw9rbbMTHK8W5K3alkJlbLs61JXb1hRNjxFK9/9xiQqM5ieLkqbY3s0Qla+dQg1eZe3DC0wyazzWx8fTd39zmT611oNzwen/I/oQr51/mBWdSqtIkZRWoNyKKkC7lyCLjZAmMwVUPf3S/Oep59ua4NHyWf/tjH6q+rMZouM6CA5j3Oma3PacR/vz+uLfw/4Ai4vbc2cKsJ7Lip8uiZYt3NtD3F3lBJWIAxjOpujc9HgrRTlcITeWY7tKjMCmzLBcLwInNLlre37AVhfKvyWkxyW/HB3iFab38U7m7081GM9BJtWLpLo/L+dzKiCrQlcfSpN1jLtvLsjuYvL+ZQqPoQZbtwNquvbC+AtBrtwpXygn1N+Ky9WK9oUysgcrPUznacJJ/k43BIPaTV87FUEBuvKGFbgEq3kR6WnUhXljHCZUrNXa55CWatnXbyBP+OtG1DzUY7R5JbteaFia4n2xDjaVWCtX2ql5DV/FVYpU/2piTWokVbdWs1r6El5toXFuTVBsTWBu3d1/S5NKCyU5HU0pDHOV7OpjAA1FqN1+j6NvkPMTqg4FNVG1m1btF4GDPkfL63CTYcdhdtgB13U7sW0GnDHmYWTPnnF1xDW8kyTLGmwqB1Zzt6L4AX/XtIdqH/N2UH5IIQrFUsNtU7VZmaZtg18maSQx02zPmnyc2x0sZnYPG47ORJ/a02S7ul1EPPJcEgQ2MLBCr+s5/PFXyE/wyPAWM5Lzz7rTrpuJSsq50OV2yDzbYY4ZuoxbnvccpVxx+11pmZ459RnqvyLsnpChZynznpCf/0XfMwjSJkjAn1CzaxCE06i3ZjFtgDzs2n5su2HccbntdRwHw07o+92ODw7G3QCjMPRXlocrOv8dYnHFHZ9YOlr2Y9IRAss1A89mSNZu17MiUEssfjOG10Uo7n1b0tJmXpcUZZEPgeMJZDinW+rEjxS0hR1T/7fJ0JsQmqT+ULDgBuXopL+Ox/8CX+E8UnwlAAA=&quot;"/>
    <we:property name="isFiltersActionButtonVisible" value="true"/>
    <we:property name="isVisualContainerHeaderHidden" value="false"/>
    <we:property name="reportEmbeddedTime" value="&quot;2024-09-08T12:47:07.766Z&quot;"/>
    <we:property name="creatorTenantId" value="&quot;ba72b5b5-281c-4984-b8f0-7dd8cca3385e&quot;"/>
    <we:property name="creatorUserId" value="&quot;10032003A24DF906&quot;"/>
    <we:property name="creatorSessionId" value="&quot;058602d5-d4b7-4715-88e8-1c50fb4399db&quot;"/>
    <we:property name="design" value="{&quot;border&quot;:{&quot;isActive&quot;:false,&quot;color&quot;:&quot;#808080&quot;,&quot;width&quot;:1,&quot;transparency&quot;:0,&quot;dash&quot;:&quot;solid&quot;}}"/>
    <we:property name="artifactViewState" value="&quot;live&quot;"/>
    <we:property name="slideshowRefreshInterval" value="{&quot;isEnabled&quot;:false,&quot;userInterval&quot;:30,&quot;userUnits&quot;:1000}"/>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2E2F969B-6A85-45E3-AE2B-8D683D39A839}">
  <we:reference id="wa200003233" version="2.0.0.3" store="en-US" storeType="OMEX"/>
  <we:alternateReferences>
    <we:reference id="WA200003233" version="2.0.0.3" store="WA200003233" storeType="OMEX"/>
  </we:alternateReferences>
  <we:properties>
    <we:property name="pptInsertionSessionID" value="&quot;C32CB725-CDDE-492A-B3A3-351B064669CA&quot;"/>
    <we:property name="reportUrl" value="&quot;/groups/me/reports/fc21fc03-03ed-460d-98ac-3ffec7a57ed6/124f3d01c94ea0c1cbd2?experience=power-bi&quot;"/>
    <we:property name="reportName" value="&quot;final&quot;"/>
    <we:property name="reportState" value="&quot;CONNECTED&quot;"/>
    <we:property name="embedUrl" value="&quot;/reportEmbed?reportId=fc21fc03-03ed-460d-98ac-3ffec7a57ed6&amp;config=eyJjbHVzdGVyVXJsIjoiaHR0cHM6Ly9XQUJJLUVVUk9QRS1OT1JUSC1CLXJlZGlyZWN0LmFuYWx5c2lzLndpbmRvd3MubmV0IiwiZW1iZWRGZWF0dXJlcyI6eyJ1c2FnZU1ldHJpY3NWTmV4dCI6dHJ1ZX19&amp;disableSensitivityBanner=true&quot;"/>
    <we:property name="pageName" value="&quot;124f3d01c94ea0c1cbd2&quot;"/>
    <we:property name="pageDisplayName" value="&quot;Credit Risk Analysis&quot;"/>
    <we:property name="datasetId" value="&quot;c74a3995-905b-4ffb-be24-427fe24e0340&quot;"/>
    <we:property name="backgroundColor" value="&quot;#FFFFFF&quot;"/>
    <we:property name="bookmark" value="&quot;H4sIAAAAAAAAA91Z227iSBD9FeR92ZXQqn2380Yge5GYCJEo2tEossrtMnjGuK12m8BE/Pt224YwkIQQyIQML9hVTfU5dekq43stSoo8hfklTFA7084Z+zYB/q2la20tq2UEbADDRNNB13CIS/zIlFqWi4RlhXZ2rwngIxQ3SVFCqgxJ4ZfbtgZpOoCRuoshLbCt5cgLlkGafMd6sVQJXuKireEsTxkHZfJKgEBldiqXy3sJQf9T7QhUJFO8QioaqWHFZkR06lsIhOo0jAy5rKgXVMgeXaJMV9t3WSYgyeQ2SoZIUSfoeOhE6ITUoOgpeZykolkSzi9mOZfsJOd5rpzTlVhHjCcUUq1iwbGoQd9rXZaWk+rq4gf5FSs5xSHGlSoTiZhLSykDiXkhfTHgTHqqEvalMLhWWynFmN11OcodI+2MLNorEJ1oChmV0k0EndGI4whEc3txbHjdshBsgjz4t1ep/iqzJjj2Nt5bKSmSbJQ2wX+Iw3VNg6bSHHKMamTdMXChEi38KiOq/C8NMB4hP59XIeglfJkLRnuDxLsyX9wuk1X+4utaOjbZUsM/cnrcLpTStAiGvkOAWJ5JvJCYBp5EEndGGPzNWZmfZiZXGI+SxSHwk87cJ5n+3Kxdz4c6dUODhLER+YZHdOKZIeqOvjN1n0yYfxLkwOl43scpptt4V/pt1RLqDfCk7kgVt/05N011ZUfbdkNP9Tq1dg2PpoStB4FSNyy0zwj8dRX0CaEo+YtZ/Nbr/Pd785vij80Q9jCGMhUtxfVZOM8dLb9oiD7JqWL8iFN2nhypHEUePTp2V+Uv7sr6gIjAtELTdiw3Monj64QQ6yf2Ntq0/O1ZQOnfu6v1e8PgunPev9hEJ5iANFgV6sORT15bt0dym+oA50mTPHuWiuCIE8hfVCh1l9m/d+2Kd52UPrV91zWIGboWUsf2SHhA1zrqIV2VnGR/J8bBcFl5+87kwKPXTjJvTUZFoK2RyATq24any8EBIt/zwD+RAFwO+q2hqu4P7fl1FrXLHV23fNvyXBd86iA4Idgn4vIdg8nH8foGkdrxHgXZ/OIYXNd3qUGo7Zya41Wdtj78afMYmyYExNDVv0M0JJ4cQBz0jQNC8NYPe5csCwbIY8Yn0u9Bf7Xm2THgTeN0GpTrYMYxIW5sUMe0CQk9FdMDgnmkgW05dwRJdOpTZYQ5KxKxz2B5Aqj3nYXfFbICGwi2dHXAV/PEYSWcJ1MmriFM8QQK+VD2T/51NWR3xStG/xfWZv0EYPsm+LZrWaZlEgBC0Y6UtecfYHAmQjb70ffVZ12iya1GVUtjpShyoDiADCtCeQ0qwfrdxSyHLMKouebqu5/IM6ze+gbSUu1avYfRqm0U9sX/RAcpev8ZAAA=&quot;"/>
    <we:property name="initialStateBookmark" value="&quot;H4sIAAAAAAAAA91Z227iSBD9lcj7siuhVftu540Ae9GQDCJRtKtVZJXbZdIzxm212wlMxL9vt21IJncSMnGGF3B1u+qcunSV8ZWRsLLIYHkEczT2jQPOv85BfN0zjZ6Rt7LPnz8d9qefoqP+4UiJeSEZz0tj/8qQIGYoT1lZQaY1KOF/Zz0DsmwCM32VQlZizyhQlDyHjH3DZrNakqLCVc/ARZFxAVrlsQSJWu2F2q6ulW3zd1tZBCrZBR4jla3UclI7ISYNHQRCTRonltpWNhtqZPdu0apr8wOeS2C5MqNliBRNgl6AXoJeTC2KgZanLJPtlng5WhRCsVOcl4X2ykBhnXHBKGRGzUJg2YC+MgY8q+b1r9F38mNeCYpTTOulXDK5VJoyDgrzSvliIrjyVC0cK2F0ok3phXN+ORCoLCbGPln1NiD6yQXkVElvI+jPZgJnINvL0a7hDapS8jmK6O9hvfRHlbfBce/iPVOSkuWzrA3+dRxOGho0U+pQYNIgG5yDkDrR4i8qotr/SgEXCYqDZR2CIRPrXLB6t0i8K/PV2TpZ1R1fbqRjmy0N/B2nx9lKL9oOwTj0CBAnsEkQE9vCTiRxf4bRn4JXRTczuca4kyyOQXQ6cx9k+mOz9mY+NKkbWyROrSS0AmKSwI7R9MwnU/fBhPmLoQBBz5djvMDsLt7N+t2lNdRTEKzpSDW37Tm33XSjx7jrhqHudXrvDTyGFu5dC/Ryy8L4F0G8rIIOEcpKPJvFL8P+P7+295S/3Q7hEFOoMrmnuT4K57Gj5ScN0aGaKs7vccqTJ0emRpF7j46nq/Ind2VzQCRgO7Hteo6f2MQLTUKI8wN7G21b/t1ZQK+/d1cbD6fRSf9gPLqNTnIJWbQp1Osjn7y0bnfkNt0BDlibPFuWihSIcyieVShNl9m+dz0V7yYpQ+qGvm8RO/YdpJ4bkPgVXWunh3Rdcor9pTyPpuvK23YmB5G8dJJ5azI6Aj2DJDbQ0LUCUw0OkIRBAGFHAnA0Ge9NdXV/aM/fZNG43DNNJ3SdwPchpB6CF4PbEZc/MZh8HK/fItI4PqCgml+agu+HPrUIdb2uOV7X6d6HP23uY9OGgFim/neIxiRQA4iHofWKELz1w94Rz6MJipSLufJ7NN7seXQMeNM4dYNyE8w0JcRPLerZLiFxoGP6imDuaGBbzx0RS7o+VSZY8JLJbQbLDqDedhZ+V8gabCT52tWR2MwTryvhgl1weQJxhh0o5Neyf/Cvqym/LF8w+j+zNpsnADe0IXR9x7EdmwAQim6itT3+AIMLGfPF976vPzclhjI1q1sar2RZAMUJ5FgTKhpQDJt3F4sC8gST9rfQ32OmzrDG9ClklbZav4cxaiMKDdPBf/wG/XbGqGFprqv/AXQlW1AoGgAA&quot;"/>
    <we:property name="isFiltersActionButtonVisible" value="true"/>
    <we:property name="isVisualContainerHeaderHidden" value="false"/>
    <we:property name="reportEmbeddedTime" value="&quot;2024-09-08T12:44:18.173Z&quot;"/>
    <we:property name="creatorTenantId" value="&quot;ba72b5b5-281c-4984-b8f0-7dd8cca3385e&quot;"/>
    <we:property name="creatorUserId" value="&quot;10032003A24DF906&quot;"/>
    <we:property name="creatorSessionId" value="&quot;9a3aa5b5-675c-499d-93b1-153e97eb1784&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411</TotalTime>
  <Words>953</Words>
  <Application>Microsoft Office PowerPoint</Application>
  <PresentationFormat>Custom</PresentationFormat>
  <Paragraphs>109</Paragraphs>
  <Slides>16</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Nobile</vt:lpstr>
      <vt:lpstr>Corben</vt:lpstr>
      <vt:lpstr>Calibri Light</vt:lpstr>
      <vt:lpstr>Symbol</vt:lpstr>
      <vt:lpstr>Rubik</vt:lpstr>
      <vt:lpstr>Arial</vt:lpstr>
      <vt:lpstr>Cera Pro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Mohamed Zakarya</cp:lastModifiedBy>
  <cp:revision>16</cp:revision>
  <dcterms:created xsi:type="dcterms:W3CDTF">2024-09-07T23:33:28Z</dcterms:created>
  <dcterms:modified xsi:type="dcterms:W3CDTF">2024-09-09T08:08:47Z</dcterms:modified>
</cp:coreProperties>
</file>